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5" r:id="rId5"/>
    <p:sldId id="261" r:id="rId6"/>
    <p:sldId id="315" r:id="rId7"/>
    <p:sldId id="316" r:id="rId8"/>
    <p:sldId id="338" r:id="rId9"/>
    <p:sldId id="339" r:id="rId10"/>
    <p:sldId id="340" r:id="rId11"/>
    <p:sldId id="317" r:id="rId12"/>
    <p:sldId id="322" r:id="rId13"/>
    <p:sldId id="323" r:id="rId14"/>
    <p:sldId id="324" r:id="rId15"/>
    <p:sldId id="325" r:id="rId16"/>
    <p:sldId id="326" r:id="rId17"/>
    <p:sldId id="328" r:id="rId18"/>
    <p:sldId id="329" r:id="rId19"/>
    <p:sldId id="332" r:id="rId20"/>
    <p:sldId id="327" r:id="rId21"/>
    <p:sldId id="331" r:id="rId22"/>
    <p:sldId id="301" r:id="rId23"/>
    <p:sldId id="302" r:id="rId24"/>
    <p:sldId id="303" r:id="rId25"/>
    <p:sldId id="304" r:id="rId26"/>
    <p:sldId id="305" r:id="rId27"/>
    <p:sldId id="306" r:id="rId28"/>
    <p:sldId id="307" r:id="rId29"/>
    <p:sldId id="308" r:id="rId30"/>
    <p:sldId id="309" r:id="rId31"/>
    <p:sldId id="310" r:id="rId32"/>
    <p:sldId id="333" r:id="rId33"/>
    <p:sldId id="334" r:id="rId34"/>
    <p:sldId id="311" r:id="rId35"/>
    <p:sldId id="342" r:id="rId36"/>
    <p:sldId id="343" r:id="rId37"/>
    <p:sldId id="314" r:id="rId38"/>
    <p:sldId id="335" r:id="rId39"/>
    <p:sldId id="256" r:id="rId40"/>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FEEB7-2547-4F23-8A88-ECE30F2D1B9D}" v="250" dt="2024-01-23T21:17:28.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4" d="100"/>
          <a:sy n="64" d="100"/>
        </p:scale>
        <p:origin x="78" y="648"/>
      </p:cViewPr>
      <p:guideLst/>
    </p:cSldViewPr>
  </p:slideViewPr>
  <p:notesTextViewPr>
    <p:cViewPr>
      <p:scale>
        <a:sx n="1" d="1"/>
        <a:sy n="1" d="1"/>
      </p:scale>
      <p:origin x="0" y="0"/>
    </p:cViewPr>
  </p:notesTextViewPr>
  <p:notesViewPr>
    <p:cSldViewPr snapToGrid="0">
      <p:cViewPr varScale="1">
        <p:scale>
          <a:sx n="86" d="100"/>
          <a:sy n="86" d="100"/>
        </p:scale>
        <p:origin x="244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DBFE3-AB71-59B3-30F6-4308EAB003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CB5EFA3-5592-2F3B-860D-9C8AD47CD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E9647-36EC-4563-95B9-D8508F18C319}" type="datetimeFigureOut">
              <a:rPr lang="en-US" smtClean="0"/>
              <a:t>2/2/2024</a:t>
            </a:fld>
            <a:endParaRPr lang="en-US" dirty="0"/>
          </a:p>
        </p:txBody>
      </p:sp>
      <p:sp>
        <p:nvSpPr>
          <p:cNvPr id="4" name="Footer Placeholder 3">
            <a:extLst>
              <a:ext uri="{FF2B5EF4-FFF2-40B4-BE49-F238E27FC236}">
                <a16:creationId xmlns:a16="http://schemas.microsoft.com/office/drawing/2014/main" id="{46700BBF-F8A6-41E5-3E53-B586A623C1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1A6467-ECC6-739C-B60A-7C41C460B9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E2FBE6-319A-4534-9AD8-653E8E014C5E}" type="slidenum">
              <a:rPr lang="en-US" smtClean="0"/>
              <a:t>‹#›</a:t>
            </a:fld>
            <a:endParaRPr lang="en-US" dirty="0"/>
          </a:p>
        </p:txBody>
      </p:sp>
    </p:spTree>
    <p:extLst>
      <p:ext uri="{BB962C8B-B14F-4D97-AF65-F5344CB8AC3E}">
        <p14:creationId xmlns:p14="http://schemas.microsoft.com/office/powerpoint/2010/main" val="126675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E21C1-47F8-4289-8FC7-1A053A48AF21}"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38737-32CE-49E0-9CC4-DB0B373CA2F2}" type="slidenum">
              <a:rPr lang="en-US" smtClean="0"/>
              <a:t>‹#›</a:t>
            </a:fld>
            <a:endParaRPr lang="en-US" dirty="0"/>
          </a:p>
        </p:txBody>
      </p:sp>
    </p:spTree>
    <p:extLst>
      <p:ext uri="{BB962C8B-B14F-4D97-AF65-F5344CB8AC3E}">
        <p14:creationId xmlns:p14="http://schemas.microsoft.com/office/powerpoint/2010/main" val="241397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95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dirty="0"/>
          </a:p>
        </p:txBody>
      </p:sp>
    </p:spTree>
    <p:extLst>
      <p:ext uri="{BB962C8B-B14F-4D97-AF65-F5344CB8AC3E}">
        <p14:creationId xmlns:p14="http://schemas.microsoft.com/office/powerpoint/2010/main" val="331782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C2814-5396-4545-8AF2-71201F1D75BF}"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dirty="0"/>
          </a:p>
        </p:txBody>
      </p:sp>
    </p:spTree>
    <p:extLst>
      <p:ext uri="{BB962C8B-B14F-4D97-AF65-F5344CB8AC3E}">
        <p14:creationId xmlns:p14="http://schemas.microsoft.com/office/powerpoint/2010/main" val="298612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25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gif"/><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ni.gov/index.php/newsroom/congressional-testimonies/congressional-testimonies-2023" TargetMode="Externa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dni.gov/files/NCSC/documents/Regulations/SEAD-3-Reporting-U.pdf" TargetMode="External"/><Relationship Id="rId7" Type="http://schemas.openxmlformats.org/officeDocument/2006/relationships/image" Target="../media/image37.png"/><Relationship Id="rId2" Type="http://schemas.openxmlformats.org/officeDocument/2006/relationships/hyperlink" Target="https://www.ecfr.gov/current/title-32/subtitle-A/chapter-I/subchapter-D/part-117" TargetMode="Externa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odni.gov/files/NCSC/documents/Regulations/12-21-21_Memo_SecEA_Clarifying_Guidance_re_Marijuana_21-01529_U_SIGNED-FINAL.pdf" TargetMode="External"/><Relationship Id="rId4" Type="http://schemas.openxmlformats.org/officeDocument/2006/relationships/hyperlink" Target="https://www.dcsa.mil/Portals/91/Documents/CTP/tools/ISL2021-02_SEAD-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FF9D8B7-5399-1942-B40E-8345E8E8678E}"/>
              </a:ext>
            </a:extLst>
          </p:cNvPr>
          <p:cNvSpPr txBox="1">
            <a:spLocks/>
          </p:cNvSpPr>
          <p:nvPr/>
        </p:nvSpPr>
        <p:spPr>
          <a:xfrm>
            <a:off x="838200" y="4009674"/>
            <a:ext cx="10515600" cy="68951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2E2B2D"/>
                </a:solidFill>
                <a:latin typeface="Helvetica" panose="020B0604020202020204" pitchFamily="34" charset="0"/>
                <a:cs typeface="Helvetica" panose="020B0604020202020204" pitchFamily="34" charset="0"/>
              </a:rPr>
              <a:t>[Annual Security Awareness Refresher Training]</a:t>
            </a:r>
          </a:p>
        </p:txBody>
      </p:sp>
      <p:sp>
        <p:nvSpPr>
          <p:cNvPr id="12" name="Title 1">
            <a:extLst>
              <a:ext uri="{FF2B5EF4-FFF2-40B4-BE49-F238E27FC236}">
                <a16:creationId xmlns:a16="http://schemas.microsoft.com/office/drawing/2014/main" id="{DBA172C9-76EE-E7F2-B0D8-C21960EB79D1}"/>
              </a:ext>
            </a:extLst>
          </p:cNvPr>
          <p:cNvSpPr txBox="1">
            <a:spLocks/>
          </p:cNvSpPr>
          <p:nvPr/>
        </p:nvSpPr>
        <p:spPr>
          <a:xfrm>
            <a:off x="4505739" y="5446681"/>
            <a:ext cx="2950233" cy="44217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2E2B2D"/>
                </a:solidFill>
                <a:latin typeface="Helvetica" panose="020B0604020202020204" pitchFamily="34" charset="0"/>
                <a:cs typeface="Helvetica" panose="020B0604020202020204" pitchFamily="34" charset="0"/>
              </a:rPr>
              <a:t>[HAT-0005-SEC-TRN Rev B]</a:t>
            </a:r>
          </a:p>
        </p:txBody>
      </p:sp>
      <p:sp>
        <p:nvSpPr>
          <p:cNvPr id="2" name="Footer Placeholder 6">
            <a:extLst>
              <a:ext uri="{FF2B5EF4-FFF2-40B4-BE49-F238E27FC236}">
                <a16:creationId xmlns:a16="http://schemas.microsoft.com/office/drawing/2014/main" id="{CDFF04D1-50DF-1E2A-2609-1B78FD4269C6}"/>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2C6FAA58-C624-E061-E1C1-091CB613C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custDataLst>
      <p:tags r:id="rId1"/>
    </p:custDataLst>
    <p:extLst>
      <p:ext uri="{BB962C8B-B14F-4D97-AF65-F5344CB8AC3E}">
        <p14:creationId xmlns:p14="http://schemas.microsoft.com/office/powerpoint/2010/main" val="246343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30630" y="183598"/>
            <a:ext cx="6352383"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Physical Security</a:t>
            </a:r>
          </a:p>
        </p:txBody>
      </p:sp>
      <p:sp>
        <p:nvSpPr>
          <p:cNvPr id="7" name="TextBox 6">
            <a:extLst>
              <a:ext uri="{FF2B5EF4-FFF2-40B4-BE49-F238E27FC236}">
                <a16:creationId xmlns:a16="http://schemas.microsoft.com/office/drawing/2014/main" id="{352DFFE0-027C-492A-B3D3-545771647299}"/>
              </a:ext>
            </a:extLst>
          </p:cNvPr>
          <p:cNvSpPr txBox="1"/>
          <p:nvPr/>
        </p:nvSpPr>
        <p:spPr>
          <a:xfrm>
            <a:off x="565608" y="1582340"/>
            <a:ext cx="7604526" cy="3970318"/>
          </a:xfrm>
          <a:prstGeom prst="rect">
            <a:avLst/>
          </a:prstGeom>
          <a:noFill/>
        </p:spPr>
        <p:txBody>
          <a:bodyPr wrap="square" rtlCol="0">
            <a:spAutoFit/>
          </a:bodyPr>
          <a:lstStyle/>
          <a:p>
            <a:pPr algn="just"/>
            <a:r>
              <a:rPr lang="en-US" dirty="0">
                <a:latin typeface="Helvetica" panose="020B0604020202020204" pitchFamily="34" charset="0"/>
                <a:cs typeface="Helvetica" panose="020B0604020202020204" pitchFamily="34" charset="0"/>
              </a:rPr>
              <a:t>Physical security involves not only containers such as safes, but any type of control system which can be used to prevent unauthorized access. Cipher locks, alarm systems, access systems such as badges, lighting and perimeter fencing all fall under this category.</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The proper badging of visitors allows personnel to control access to information and areas as well as being a visual reminder to avoid unnecessary releases of information.</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It is important to be aware of the physical safeguards which are incorporated into the security of the facility. Following established security procedures, such as not sharing badges, greatly increases the company’s overall security footing and works to prevent security incidents.</a:t>
            </a:r>
          </a:p>
        </p:txBody>
      </p:sp>
      <p:pic>
        <p:nvPicPr>
          <p:cNvPr id="6" name="Picture 5" descr="A pair of headphones on a blue background&#10;&#10;Description automatically generated with medium confidence">
            <a:extLst>
              <a:ext uri="{FF2B5EF4-FFF2-40B4-BE49-F238E27FC236}">
                <a16:creationId xmlns:a16="http://schemas.microsoft.com/office/drawing/2014/main" id="{E13AB709-3248-416D-A15E-A717278ABFB9}"/>
              </a:ext>
            </a:extLst>
          </p:cNvPr>
          <p:cNvPicPr>
            <a:picLocks noChangeAspect="1"/>
          </p:cNvPicPr>
          <p:nvPr/>
        </p:nvPicPr>
        <p:blipFill rotWithShape="1">
          <a:blip r:embed="rId2">
            <a:extLst>
              <a:ext uri="{28A0092B-C50C-407E-A947-70E740481C1C}">
                <a14:useLocalDpi xmlns:a14="http://schemas.microsoft.com/office/drawing/2010/main" val="0"/>
              </a:ext>
            </a:extLst>
          </a:blip>
          <a:srcRect l="18589" r="43530"/>
          <a:stretch/>
        </p:blipFill>
        <p:spPr>
          <a:xfrm>
            <a:off x="8820493" y="774529"/>
            <a:ext cx="2954563" cy="5210073"/>
          </a:xfrm>
          <a:prstGeom prst="rect">
            <a:avLst/>
          </a:prstGeom>
        </p:spPr>
      </p:pic>
      <p:sp>
        <p:nvSpPr>
          <p:cNvPr id="2" name="Footer Placeholder 6">
            <a:extLst>
              <a:ext uri="{FF2B5EF4-FFF2-40B4-BE49-F238E27FC236}">
                <a16:creationId xmlns:a16="http://schemas.microsoft.com/office/drawing/2014/main" id="{E7B0F568-2046-DC8E-9635-78C8518361B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89AC4910-07DE-32C9-D355-468F97063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1625199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97688" y="184176"/>
            <a:ext cx="8834168"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Prerequisites for Accessing Classified</a:t>
            </a:r>
          </a:p>
        </p:txBody>
      </p:sp>
      <p:sp>
        <p:nvSpPr>
          <p:cNvPr id="5" name="TextBox 4">
            <a:extLst>
              <a:ext uri="{FF2B5EF4-FFF2-40B4-BE49-F238E27FC236}">
                <a16:creationId xmlns:a16="http://schemas.microsoft.com/office/drawing/2014/main" id="{B76C56EC-660C-4381-9F35-29DB74EDBADB}"/>
              </a:ext>
            </a:extLst>
          </p:cNvPr>
          <p:cNvSpPr txBox="1"/>
          <p:nvPr/>
        </p:nvSpPr>
        <p:spPr>
          <a:xfrm>
            <a:off x="4045789" y="1250110"/>
            <a:ext cx="7530861" cy="4801314"/>
          </a:xfrm>
          <a:prstGeom prst="rect">
            <a:avLst/>
          </a:prstGeom>
          <a:noFill/>
        </p:spPr>
        <p:txBody>
          <a:bodyPr wrap="square" rtlCol="0">
            <a:spAutoFit/>
          </a:bodyPr>
          <a:lstStyle/>
          <a:p>
            <a:pPr algn="just"/>
            <a:r>
              <a:rPr lang="en-US" b="1" i="1" dirty="0">
                <a:latin typeface="Helvetica" panose="020B0604020202020204" pitchFamily="34" charset="0"/>
                <a:cs typeface="Helvetica" panose="020B0604020202020204" pitchFamily="34" charset="0"/>
              </a:rPr>
              <a:t>ELIGIBILITY: </a:t>
            </a:r>
            <a:r>
              <a:rPr lang="en-US" dirty="0">
                <a:latin typeface="Helvetica" panose="020B0604020202020204" pitchFamily="34" charset="0"/>
                <a:cs typeface="Helvetica" panose="020B0604020202020204" pitchFamily="34" charset="0"/>
              </a:rPr>
              <a:t>determination that an individual meets personnel security standards for access to classified materials.</a:t>
            </a:r>
          </a:p>
          <a:p>
            <a:pPr algn="just"/>
            <a:endParaRPr lang="en-US" dirty="0">
              <a:latin typeface="Helvetica" panose="020B0604020202020204" pitchFamily="34" charset="0"/>
              <a:cs typeface="Helvetica" panose="020B0604020202020204" pitchFamily="34" charset="0"/>
            </a:endParaRPr>
          </a:p>
          <a:p>
            <a:pPr algn="just"/>
            <a:r>
              <a:rPr lang="en-US" b="1" i="1" dirty="0">
                <a:latin typeface="Helvetica" panose="020B0604020202020204" pitchFamily="34" charset="0"/>
                <a:cs typeface="Helvetica" panose="020B0604020202020204" pitchFamily="34" charset="0"/>
              </a:rPr>
              <a:t>ACCESS:</a:t>
            </a:r>
            <a:r>
              <a:rPr lang="en-US" dirty="0">
                <a:latin typeface="Helvetica" panose="020B0604020202020204" pitchFamily="34" charset="0"/>
                <a:cs typeface="Helvetica" panose="020B0604020202020204" pitchFamily="34" charset="0"/>
              </a:rPr>
              <a:t> formal authorization for an individual to have access to classified information or materials. Requires the execution of a nondisclosure agreement.</a:t>
            </a:r>
          </a:p>
          <a:p>
            <a:pPr algn="just"/>
            <a:endParaRPr lang="en-US" dirty="0">
              <a:latin typeface="Helvetica" panose="020B0604020202020204" pitchFamily="34" charset="0"/>
              <a:cs typeface="Helvetica" panose="020B0604020202020204" pitchFamily="34" charset="0"/>
            </a:endParaRPr>
          </a:p>
          <a:p>
            <a:pPr algn="just"/>
            <a:r>
              <a:rPr lang="en-US" b="1" i="1" dirty="0">
                <a:latin typeface="Helvetica" panose="020B0604020202020204" pitchFamily="34" charset="0"/>
                <a:cs typeface="Helvetica" panose="020B0604020202020204" pitchFamily="34" charset="0"/>
              </a:rPr>
              <a:t>NEED-TO-KNOW: </a:t>
            </a:r>
            <a:r>
              <a:rPr lang="en-US" dirty="0">
                <a:latin typeface="Helvetica" panose="020B0604020202020204" pitchFamily="34" charset="0"/>
                <a:cs typeface="Helvetica" panose="020B0604020202020204" pitchFamily="34" charset="0"/>
              </a:rPr>
              <a:t>access to the information must be necessary for the conduct of one's official duties.</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Remember: All three conditions must be met prior to you providing an individual with, or discussing any, classified information.</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As a cleared individual you must ensure that you do not attempt to gain access to classified information for which you have no Need-To-Know or allow others without a Need-To-Know to gain access to classified information you hold.</a:t>
            </a:r>
          </a:p>
        </p:txBody>
      </p:sp>
      <p:sp>
        <p:nvSpPr>
          <p:cNvPr id="2" name="Footer Placeholder 6">
            <a:extLst>
              <a:ext uri="{FF2B5EF4-FFF2-40B4-BE49-F238E27FC236}">
                <a16:creationId xmlns:a16="http://schemas.microsoft.com/office/drawing/2014/main" id="{C603D228-5994-CC2C-2C95-F742F68D9569}"/>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7" name="Picture 6" descr="A black and white logo&#10;&#10;Description automatically generated with low confidence">
            <a:extLst>
              <a:ext uri="{FF2B5EF4-FFF2-40B4-BE49-F238E27FC236}">
                <a16:creationId xmlns:a16="http://schemas.microsoft.com/office/drawing/2014/main" id="{AD0272D8-E2CB-134A-941E-296B138A3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1026" name="Picture 2">
            <a:extLst>
              <a:ext uri="{FF2B5EF4-FFF2-40B4-BE49-F238E27FC236}">
                <a16:creationId xmlns:a16="http://schemas.microsoft.com/office/drawing/2014/main" id="{E0BAB8E7-3150-2C68-4AB0-72BE9155E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89" y="2380144"/>
            <a:ext cx="3318256" cy="210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97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82851" y="253901"/>
            <a:ext cx="8001000"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Classified Material/Information</a:t>
            </a:r>
          </a:p>
        </p:txBody>
      </p:sp>
      <p:pic>
        <p:nvPicPr>
          <p:cNvPr id="11" name="Picture 10" descr="A cat sitting in front of a blackboard&#10;&#10;Description automatically generated with medium confidence">
            <a:extLst>
              <a:ext uri="{FF2B5EF4-FFF2-40B4-BE49-F238E27FC236}">
                <a16:creationId xmlns:a16="http://schemas.microsoft.com/office/drawing/2014/main" id="{14E4C3ED-03B2-4346-B609-2221F9A0F5E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107" b="14744"/>
          <a:stretch/>
        </p:blipFill>
        <p:spPr>
          <a:xfrm flipH="1">
            <a:off x="4625213" y="1011185"/>
            <a:ext cx="7566787" cy="5846815"/>
          </a:xfrm>
          <a:prstGeom prst="rect">
            <a:avLst/>
          </a:prstGeom>
        </p:spPr>
      </p:pic>
      <p:pic>
        <p:nvPicPr>
          <p:cNvPr id="10" name="Picture 9" descr="A cat sitting in front of a blackboard&#10;&#10;Description automatically generated with medium confidence">
            <a:extLst>
              <a:ext uri="{FF2B5EF4-FFF2-40B4-BE49-F238E27FC236}">
                <a16:creationId xmlns:a16="http://schemas.microsoft.com/office/drawing/2014/main" id="{71765D0D-2B32-4538-A164-4E93C482019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107" b="14744"/>
          <a:stretch/>
        </p:blipFill>
        <p:spPr>
          <a:xfrm>
            <a:off x="0" y="1011185"/>
            <a:ext cx="7566787" cy="5846815"/>
          </a:xfrm>
          <a:prstGeom prst="rect">
            <a:avLst/>
          </a:prstGeom>
        </p:spPr>
      </p:pic>
      <p:pic>
        <p:nvPicPr>
          <p:cNvPr id="12" name="Picture 11" descr="A cat sitting in front of a blackboard&#10;&#10;Description automatically generated with medium confidence">
            <a:extLst>
              <a:ext uri="{FF2B5EF4-FFF2-40B4-BE49-F238E27FC236}">
                <a16:creationId xmlns:a16="http://schemas.microsoft.com/office/drawing/2014/main" id="{33EE21A6-3493-4EEA-AA7F-63C3EE3D480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712" t="12515" b="25262"/>
          <a:stretch/>
        </p:blipFill>
        <p:spPr>
          <a:xfrm>
            <a:off x="1527620" y="1892969"/>
            <a:ext cx="9124338" cy="4267200"/>
          </a:xfrm>
          <a:prstGeom prst="rect">
            <a:avLst/>
          </a:prstGeom>
        </p:spPr>
      </p:pic>
      <p:pic>
        <p:nvPicPr>
          <p:cNvPr id="13" name="Picture 12" descr="A cat sitting in front of a blackboard&#10;&#10;Description automatically generated with medium confidence">
            <a:extLst>
              <a:ext uri="{FF2B5EF4-FFF2-40B4-BE49-F238E27FC236}">
                <a16:creationId xmlns:a16="http://schemas.microsoft.com/office/drawing/2014/main" id="{DE86E8C3-151C-40CF-967A-58C64FA2CBD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088" t="68242" r="69002" b="18658"/>
          <a:stretch/>
        </p:blipFill>
        <p:spPr>
          <a:xfrm flipH="1">
            <a:off x="10310286" y="5681412"/>
            <a:ext cx="898359" cy="898357"/>
          </a:xfrm>
          <a:prstGeom prst="rect">
            <a:avLst/>
          </a:prstGeom>
        </p:spPr>
      </p:pic>
      <p:sp>
        <p:nvSpPr>
          <p:cNvPr id="7" name="TextBox 6">
            <a:extLst>
              <a:ext uri="{FF2B5EF4-FFF2-40B4-BE49-F238E27FC236}">
                <a16:creationId xmlns:a16="http://schemas.microsoft.com/office/drawing/2014/main" id="{E1B36FE4-0AD6-4234-B266-9B2EAD14AAED}"/>
              </a:ext>
            </a:extLst>
          </p:cNvPr>
          <p:cNvSpPr txBox="1"/>
          <p:nvPr/>
        </p:nvSpPr>
        <p:spPr>
          <a:xfrm>
            <a:off x="2126928" y="2553606"/>
            <a:ext cx="8226689" cy="3570208"/>
          </a:xfrm>
          <a:prstGeom prst="rect">
            <a:avLst/>
          </a:prstGeom>
          <a:noFill/>
        </p:spPr>
        <p:txBody>
          <a:bodyPr wrap="square" rtlCol="0">
            <a:spAutoFit/>
          </a:bodyPr>
          <a:lstStyle/>
          <a:p>
            <a:pPr algn="just"/>
            <a:r>
              <a:rPr lang="en-US" sz="2000" b="1" i="1" dirty="0">
                <a:solidFill>
                  <a:schemeClr val="bg1"/>
                </a:solidFill>
                <a:latin typeface="Helvetica" panose="020B0604020202020204" pitchFamily="34" charset="0"/>
                <a:cs typeface="Helvetica" panose="020B0604020202020204" pitchFamily="34" charset="0"/>
              </a:rPr>
              <a:t>Must</a:t>
            </a:r>
            <a:r>
              <a:rPr lang="en-US" b="1" dirty="0">
                <a:solidFill>
                  <a:schemeClr val="bg1"/>
                </a:solidFill>
                <a:latin typeface="Helvetica" panose="020B0604020202020204" pitchFamily="34" charset="0"/>
                <a:cs typeface="Helvetica" panose="020B0604020202020204" pitchFamily="34" charset="0"/>
              </a:rPr>
              <a:t> be under the control of, or guarded by, an authorized person or stored in a locked security container, vault, secure room, or secure area</a:t>
            </a:r>
          </a:p>
          <a:p>
            <a:pPr algn="just"/>
            <a:endParaRPr lang="en-US" b="1" dirty="0">
              <a:solidFill>
                <a:schemeClr val="bg1"/>
              </a:solidFill>
              <a:latin typeface="Helvetica" panose="020B0604020202020204" pitchFamily="34" charset="0"/>
              <a:cs typeface="Helvetica" panose="020B0604020202020204" pitchFamily="34" charset="0"/>
            </a:endParaRPr>
          </a:p>
          <a:p>
            <a:pPr algn="just"/>
            <a:r>
              <a:rPr lang="en-US" sz="2000" b="1" i="1" dirty="0">
                <a:solidFill>
                  <a:schemeClr val="bg1"/>
                </a:solidFill>
                <a:latin typeface="Helvetica" panose="020B0604020202020204" pitchFamily="34" charset="0"/>
                <a:cs typeface="Helvetica" panose="020B0604020202020204" pitchFamily="34" charset="0"/>
              </a:rPr>
              <a:t>Must</a:t>
            </a:r>
            <a:r>
              <a:rPr lang="en-US" b="1" dirty="0">
                <a:solidFill>
                  <a:schemeClr val="bg1"/>
                </a:solidFill>
                <a:latin typeface="Helvetica" panose="020B0604020202020204" pitchFamily="34" charset="0"/>
                <a:cs typeface="Helvetica" panose="020B0604020202020204" pitchFamily="34" charset="0"/>
              </a:rPr>
              <a:t> be discussed only on secure telephones or sent via secure communications</a:t>
            </a:r>
          </a:p>
          <a:p>
            <a:pPr algn="just"/>
            <a:endParaRPr lang="en-US" b="1" dirty="0">
              <a:solidFill>
                <a:schemeClr val="bg1"/>
              </a:solidFill>
              <a:latin typeface="Helvetica" panose="020B0604020202020204" pitchFamily="34" charset="0"/>
              <a:cs typeface="Helvetica" panose="020B0604020202020204" pitchFamily="34" charset="0"/>
            </a:endParaRPr>
          </a:p>
          <a:p>
            <a:pPr algn="just"/>
            <a:r>
              <a:rPr lang="en-US" sz="2000" b="1" i="1" dirty="0">
                <a:solidFill>
                  <a:schemeClr val="bg1"/>
                </a:solidFill>
                <a:latin typeface="Helvetica" panose="020B0604020202020204" pitchFamily="34" charset="0"/>
                <a:cs typeface="Helvetica" panose="020B0604020202020204" pitchFamily="34" charset="0"/>
              </a:rPr>
              <a:t>Must</a:t>
            </a:r>
            <a:r>
              <a:rPr lang="en-US" b="1" dirty="0">
                <a:solidFill>
                  <a:schemeClr val="bg1"/>
                </a:solidFill>
                <a:latin typeface="Helvetica" panose="020B0604020202020204" pitchFamily="34" charset="0"/>
                <a:cs typeface="Helvetica" panose="020B0604020202020204" pitchFamily="34" charset="0"/>
              </a:rPr>
              <a:t> be processed on approved equipment</a:t>
            </a:r>
          </a:p>
          <a:p>
            <a:pPr algn="just"/>
            <a:endParaRPr lang="en-US" b="1" dirty="0">
              <a:solidFill>
                <a:schemeClr val="bg1"/>
              </a:solidFill>
              <a:latin typeface="Helvetica" panose="020B0604020202020204" pitchFamily="34" charset="0"/>
              <a:cs typeface="Helvetica" panose="020B0604020202020204" pitchFamily="34" charset="0"/>
            </a:endParaRPr>
          </a:p>
          <a:p>
            <a:pPr algn="just"/>
            <a:r>
              <a:rPr lang="en-US" sz="2000" b="1" i="1" dirty="0">
                <a:solidFill>
                  <a:schemeClr val="bg1"/>
                </a:solidFill>
                <a:latin typeface="Helvetica" panose="020B0604020202020204" pitchFamily="34" charset="0"/>
                <a:cs typeface="Helvetica" panose="020B0604020202020204" pitchFamily="34" charset="0"/>
              </a:rPr>
              <a:t>Must</a:t>
            </a:r>
            <a:r>
              <a:rPr lang="en-US" b="1" dirty="0">
                <a:solidFill>
                  <a:schemeClr val="bg1"/>
                </a:solidFill>
                <a:latin typeface="Helvetica" panose="020B0604020202020204" pitchFamily="34" charset="0"/>
                <a:cs typeface="Helvetica" panose="020B0604020202020204" pitchFamily="34" charset="0"/>
              </a:rPr>
              <a:t> be destroyed by approved methods</a:t>
            </a:r>
          </a:p>
          <a:p>
            <a:pPr algn="just"/>
            <a:endParaRPr lang="en-US" b="1" dirty="0">
              <a:solidFill>
                <a:schemeClr val="bg1"/>
              </a:solidFill>
              <a:latin typeface="Helvetica" panose="020B0604020202020204" pitchFamily="34" charset="0"/>
              <a:cs typeface="Helvetica" panose="020B0604020202020204" pitchFamily="34" charset="0"/>
            </a:endParaRPr>
          </a:p>
          <a:p>
            <a:pPr algn="just"/>
            <a:r>
              <a:rPr lang="en-US" sz="2000" b="1" i="1" dirty="0">
                <a:solidFill>
                  <a:schemeClr val="bg1"/>
                </a:solidFill>
                <a:latin typeface="Helvetica" panose="020B0604020202020204" pitchFamily="34" charset="0"/>
                <a:cs typeface="Helvetica" panose="020B0604020202020204" pitchFamily="34" charset="0"/>
              </a:rPr>
              <a:t>Must</a:t>
            </a:r>
            <a:r>
              <a:rPr lang="en-US" b="1" dirty="0">
                <a:solidFill>
                  <a:schemeClr val="bg1"/>
                </a:solidFill>
                <a:latin typeface="Helvetica" panose="020B0604020202020204" pitchFamily="34" charset="0"/>
                <a:cs typeface="Helvetica" panose="020B0604020202020204" pitchFamily="34" charset="0"/>
              </a:rPr>
              <a:t> only be discussed in an area authorized for classified discussions.</a:t>
            </a:r>
          </a:p>
          <a:p>
            <a:endParaRPr lang="en-US" dirty="0">
              <a:solidFill>
                <a:schemeClr val="bg1"/>
              </a:solidFill>
              <a:latin typeface="Cambria" pitchFamily="18" charset="0"/>
            </a:endParaRPr>
          </a:p>
        </p:txBody>
      </p:sp>
      <p:sp>
        <p:nvSpPr>
          <p:cNvPr id="2" name="Footer Placeholder 6">
            <a:extLst>
              <a:ext uri="{FF2B5EF4-FFF2-40B4-BE49-F238E27FC236}">
                <a16:creationId xmlns:a16="http://schemas.microsoft.com/office/drawing/2014/main" id="{F732C52D-FB40-53E1-8FC3-ED4F59BC5150}"/>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7C71236B-042E-4AFA-A0C7-A9F0C3E2C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3846648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94891" y="202619"/>
            <a:ext cx="7980758"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Classified Material/Information</a:t>
            </a:r>
          </a:p>
        </p:txBody>
      </p:sp>
      <p:sp>
        <p:nvSpPr>
          <p:cNvPr id="5" name="TextBox 4">
            <a:extLst>
              <a:ext uri="{FF2B5EF4-FFF2-40B4-BE49-F238E27FC236}">
                <a16:creationId xmlns:a16="http://schemas.microsoft.com/office/drawing/2014/main" id="{4BDE656B-FD50-4254-BA62-12FD3C0C90D7}"/>
              </a:ext>
            </a:extLst>
          </p:cNvPr>
          <p:cNvSpPr txBox="1"/>
          <p:nvPr/>
        </p:nvSpPr>
        <p:spPr>
          <a:xfrm>
            <a:off x="756366" y="4136096"/>
            <a:ext cx="5840084" cy="2019014"/>
          </a:xfrm>
          <a:prstGeom prst="rect">
            <a:avLst/>
          </a:prstGeom>
          <a:noFill/>
        </p:spPr>
        <p:txBody>
          <a:bodyPr wrap="square" rtlCol="0">
            <a:spAutoFit/>
          </a:bodyPr>
          <a:lstStyle/>
          <a:p>
            <a:pPr algn="just">
              <a:lnSpc>
                <a:spcPct val="90000"/>
              </a:lnSpc>
              <a:spcAft>
                <a:spcPts val="600"/>
              </a:spcAft>
            </a:pPr>
            <a:r>
              <a:rPr lang="en-US" b="1" dirty="0">
                <a:latin typeface="Helvetica" panose="020B0604020202020204" pitchFamily="34" charset="0"/>
                <a:ea typeface="Cambria" panose="02040503050406030204" pitchFamily="18" charset="0"/>
                <a:cs typeface="Helvetica" panose="020B0604020202020204" pitchFamily="34" charset="0"/>
              </a:rPr>
              <a:t>You must immediately report:</a:t>
            </a:r>
          </a:p>
          <a:p>
            <a:pPr algn="just"/>
            <a:endParaRPr lang="en-US" sz="8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The loss, compromise, or suspected compromise of classified data.</a:t>
            </a:r>
          </a:p>
          <a:p>
            <a:pPr marL="285750" indent="-285750" algn="just">
              <a:buFont typeface="Wingdings" panose="05000000000000000000" pitchFamily="2" charset="2"/>
              <a:buChar char="v"/>
            </a:pPr>
            <a:endParaRPr lang="en-US" sz="8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Unauthorized receipt or transfer of classified data.</a:t>
            </a:r>
          </a:p>
          <a:p>
            <a:pPr marL="285750" indent="-285750" algn="just">
              <a:buFont typeface="Wingdings" panose="05000000000000000000" pitchFamily="2" charset="2"/>
              <a:buChar char="v"/>
            </a:pPr>
            <a:endParaRPr lang="en-US" sz="8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Any evidence or suspicion of tampering with a security container used for the storage of classified data.</a:t>
            </a:r>
          </a:p>
        </p:txBody>
      </p:sp>
      <p:pic>
        <p:nvPicPr>
          <p:cNvPr id="10" name="Picture 9">
            <a:extLst>
              <a:ext uri="{FF2B5EF4-FFF2-40B4-BE49-F238E27FC236}">
                <a16:creationId xmlns:a16="http://schemas.microsoft.com/office/drawing/2014/main" id="{38552B78-C169-4FFF-BAC7-A9BD68ED53FB}"/>
              </a:ext>
            </a:extLst>
          </p:cNvPr>
          <p:cNvPicPr>
            <a:picLocks noChangeAspect="1"/>
          </p:cNvPicPr>
          <p:nvPr/>
        </p:nvPicPr>
        <p:blipFill>
          <a:blip r:embed="rId2"/>
          <a:stretch>
            <a:fillRect/>
          </a:stretch>
        </p:blipFill>
        <p:spPr>
          <a:xfrm>
            <a:off x="7980759" y="0"/>
            <a:ext cx="4211241" cy="6858000"/>
          </a:xfrm>
          <a:prstGeom prst="rect">
            <a:avLst/>
          </a:prstGeom>
        </p:spPr>
      </p:pic>
      <p:sp>
        <p:nvSpPr>
          <p:cNvPr id="2" name="Footer Placeholder 6">
            <a:extLst>
              <a:ext uri="{FF2B5EF4-FFF2-40B4-BE49-F238E27FC236}">
                <a16:creationId xmlns:a16="http://schemas.microsoft.com/office/drawing/2014/main" id="{0BD1573F-23ED-CF96-D82D-A2A24CB31CDE}"/>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717CEF7D-8F8D-0689-A125-08385E919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7" name="Picture 6">
            <a:extLst>
              <a:ext uri="{FF2B5EF4-FFF2-40B4-BE49-F238E27FC236}">
                <a16:creationId xmlns:a16="http://schemas.microsoft.com/office/drawing/2014/main" id="{3DCAE495-9E70-8369-2245-68E328AAEEFB}"/>
              </a:ext>
            </a:extLst>
          </p:cNvPr>
          <p:cNvPicPr>
            <a:picLocks noChangeAspect="1"/>
          </p:cNvPicPr>
          <p:nvPr/>
        </p:nvPicPr>
        <p:blipFill>
          <a:blip r:embed="rId4"/>
          <a:stretch>
            <a:fillRect/>
          </a:stretch>
        </p:blipFill>
        <p:spPr>
          <a:xfrm>
            <a:off x="1064738" y="996169"/>
            <a:ext cx="4496427" cy="2934109"/>
          </a:xfrm>
          <a:prstGeom prst="rect">
            <a:avLst/>
          </a:prstGeom>
        </p:spPr>
      </p:pic>
    </p:spTree>
    <p:extLst>
      <p:ext uri="{BB962C8B-B14F-4D97-AF65-F5344CB8AC3E}">
        <p14:creationId xmlns:p14="http://schemas.microsoft.com/office/powerpoint/2010/main" val="3977189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72527" y="191204"/>
            <a:ext cx="10032522"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Counterintelligence and Threat Awareness</a:t>
            </a:r>
          </a:p>
        </p:txBody>
      </p:sp>
      <p:sp>
        <p:nvSpPr>
          <p:cNvPr id="12" name="Rectangle 11">
            <a:extLst>
              <a:ext uri="{FF2B5EF4-FFF2-40B4-BE49-F238E27FC236}">
                <a16:creationId xmlns:a16="http://schemas.microsoft.com/office/drawing/2014/main" id="{E95BFF9E-A104-4D09-8F53-5F9C85320D1C}"/>
              </a:ext>
            </a:extLst>
          </p:cNvPr>
          <p:cNvSpPr/>
          <p:nvPr/>
        </p:nvSpPr>
        <p:spPr>
          <a:xfrm>
            <a:off x="3131390" y="1221459"/>
            <a:ext cx="8663795" cy="4832092"/>
          </a:xfrm>
          <a:prstGeom prst="rect">
            <a:avLst/>
          </a:prstGeom>
        </p:spPr>
        <p:txBody>
          <a:bodyPr wrap="square">
            <a:spAutoFit/>
          </a:bodyPr>
          <a:lstStyle/>
          <a:p>
            <a:r>
              <a:rPr lang="en-US" b="1" dirty="0">
                <a:latin typeface="Helvetica" panose="020B0604020202020204" pitchFamily="34" charset="0"/>
                <a:cs typeface="Helvetica" panose="020B0604020202020204" pitchFamily="34" charset="0"/>
              </a:rPr>
              <a:t>Hostile elements use a variety of collection techniques and methodologies. Common techniques include:</a:t>
            </a:r>
          </a:p>
          <a:p>
            <a:endParaRPr lang="en-US" sz="8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b="1" dirty="0">
                <a:latin typeface="Helvetica" panose="020B0604020202020204" pitchFamily="34" charset="0"/>
                <a:ea typeface="Cambria" panose="02040503050406030204" pitchFamily="18" charset="0"/>
                <a:cs typeface="Helvetica" panose="020B0604020202020204" pitchFamily="34" charset="0"/>
              </a:rPr>
              <a:t>Requests for Information:</a:t>
            </a:r>
            <a:r>
              <a:rPr lang="en-US" sz="1600" dirty="0">
                <a:latin typeface="Helvetica" panose="020B0604020202020204" pitchFamily="34" charset="0"/>
                <a:ea typeface="Cambria" panose="02040503050406030204" pitchFamily="18" charset="0"/>
                <a:cs typeface="Helvetica" panose="020B0604020202020204" pitchFamily="34" charset="0"/>
              </a:rPr>
              <a:t> This is the most frequently reported collection method and provides the greatest return for minimal investment and risk. Collectors use direct and indirect requests for information (e.g., e-mails, phone calls, conversations) in their attempts to obtain valuable U.S. data. These types of approaches often include requests for classified, sensitive, or export- controlled information. A simple request can net a piece of information helpful in uncovering a larger set of facts.</a:t>
            </a:r>
          </a:p>
          <a:p>
            <a:pPr marL="285750" indent="-285750" algn="jus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600" b="1" dirty="0">
                <a:latin typeface="Helvetica" panose="020B0604020202020204" pitchFamily="34" charset="0"/>
                <a:ea typeface="Cambria" panose="02040503050406030204" pitchFamily="18" charset="0"/>
                <a:cs typeface="Helvetica" panose="020B0604020202020204" pitchFamily="34" charset="0"/>
              </a:rPr>
              <a:t>Solicitation or Marketing of Services:</a:t>
            </a:r>
            <a:r>
              <a:rPr lang="en-US" sz="1600" dirty="0">
                <a:latin typeface="Helvetica" panose="020B0604020202020204" pitchFamily="34" charset="0"/>
                <a:ea typeface="Cambria" panose="02040503050406030204" pitchFamily="18" charset="0"/>
                <a:cs typeface="Helvetica" panose="020B0604020202020204" pitchFamily="34" charset="0"/>
              </a:rPr>
              <a:t> Foreign-owned companies seek business relationships with U.S. firms that enable them to gain access to sensitive or classified information, technologies, or projects.</a:t>
            </a:r>
          </a:p>
          <a:p>
            <a:pPr marL="285750" indent="-285750" algn="jus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600" b="1" dirty="0">
                <a:latin typeface="Helvetica" panose="020B0604020202020204" pitchFamily="34" charset="0"/>
                <a:ea typeface="Cambria" panose="02040503050406030204" pitchFamily="18" charset="0"/>
                <a:cs typeface="Helvetica" panose="020B0604020202020204" pitchFamily="34" charset="0"/>
              </a:rPr>
              <a:t>Acquisition of Technology:</a:t>
            </a:r>
            <a:r>
              <a:rPr lang="en-US" sz="1600" dirty="0">
                <a:latin typeface="Helvetica" panose="020B0604020202020204" pitchFamily="34" charset="0"/>
                <a:ea typeface="Cambria" panose="02040503050406030204" pitchFamily="18" charset="0"/>
                <a:cs typeface="Helvetica" panose="020B0604020202020204" pitchFamily="34" charset="0"/>
              </a:rPr>
              <a:t> Collectors continue to exploit direct and indirect acquisition of technology and information via third parties, the use of front companies, and the direct purchase of U.S. firms or technologies.</a:t>
            </a:r>
          </a:p>
          <a:p>
            <a:pPr marL="285750" indent="-285750" algn="jus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600" b="1" dirty="0">
                <a:latin typeface="Helvetica" panose="020B0604020202020204" pitchFamily="34" charset="0"/>
                <a:ea typeface="Cambria" panose="02040503050406030204" pitchFamily="18" charset="0"/>
                <a:cs typeface="Helvetica" panose="020B0604020202020204" pitchFamily="34" charset="0"/>
              </a:rPr>
              <a:t>Public Venues:</a:t>
            </a:r>
            <a:r>
              <a:rPr lang="en-US" sz="1600" dirty="0">
                <a:latin typeface="Helvetica" panose="020B0604020202020204" pitchFamily="34" charset="0"/>
                <a:ea typeface="Cambria" panose="02040503050406030204" pitchFamily="18" charset="0"/>
                <a:cs typeface="Helvetica" panose="020B0604020202020204" pitchFamily="34" charset="0"/>
              </a:rPr>
              <a:t> Conferences, conventions, symposiums and trade shows offer opportunities for foreign adversaries to gain access to U.S. information and experts in dual-use and sensitive technologies.</a:t>
            </a:r>
          </a:p>
        </p:txBody>
      </p:sp>
      <p:sp>
        <p:nvSpPr>
          <p:cNvPr id="2" name="Footer Placeholder 6">
            <a:extLst>
              <a:ext uri="{FF2B5EF4-FFF2-40B4-BE49-F238E27FC236}">
                <a16:creationId xmlns:a16="http://schemas.microsoft.com/office/drawing/2014/main" id="{D9900974-A5C1-A841-A185-3D0826C5F989}"/>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71D00759-E5ED-E590-8587-7F810390F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2052" name="Picture 4" descr="National Counterintelligence Plan Calls on 'Whole-of-Society' Approach ...">
            <a:extLst>
              <a:ext uri="{FF2B5EF4-FFF2-40B4-BE49-F238E27FC236}">
                <a16:creationId xmlns:a16="http://schemas.microsoft.com/office/drawing/2014/main" id="{660FCF39-0F45-6751-1F08-46816C2B9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15" y="2709924"/>
            <a:ext cx="2516756" cy="167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801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77638" y="87490"/>
            <a:ext cx="5098211" cy="646331"/>
          </a:xfrm>
          <a:prstGeom prst="rect">
            <a:avLst/>
          </a:prstGeom>
          <a:noFill/>
        </p:spPr>
        <p:txBody>
          <a:bodyPr wrap="square" rtlCol="0">
            <a:spAutoFit/>
          </a:bodyPr>
          <a:lstStyle/>
          <a:p>
            <a:pPr algn="ctr"/>
            <a:r>
              <a:rPr lang="en-US" sz="3600" b="1" dirty="0">
                <a:solidFill>
                  <a:srgbClr val="302D2F"/>
                </a:solidFill>
                <a:latin typeface="Helvetica" panose="020B0604020202020204" pitchFamily="34" charset="0"/>
                <a:ea typeface="+mj-ea"/>
                <a:cs typeface="Helvetica" panose="020B0604020202020204" pitchFamily="34" charset="0"/>
              </a:rPr>
              <a:t>Reporting Obligations</a:t>
            </a:r>
          </a:p>
        </p:txBody>
      </p:sp>
      <p:sp>
        <p:nvSpPr>
          <p:cNvPr id="10" name="TextBox 9">
            <a:extLst>
              <a:ext uri="{FF2B5EF4-FFF2-40B4-BE49-F238E27FC236}">
                <a16:creationId xmlns:a16="http://schemas.microsoft.com/office/drawing/2014/main" id="{8098276B-0121-48FD-B2B3-08B82AD3C309}"/>
              </a:ext>
            </a:extLst>
          </p:cNvPr>
          <p:cNvSpPr txBox="1"/>
          <p:nvPr/>
        </p:nvSpPr>
        <p:spPr>
          <a:xfrm>
            <a:off x="2309091" y="1212691"/>
            <a:ext cx="9336569" cy="4801314"/>
          </a:xfrm>
          <a:prstGeom prst="rect">
            <a:avLst/>
          </a:prstGeom>
          <a:noFill/>
        </p:spPr>
        <p:txBody>
          <a:bodyPr wrap="square" rtlCol="0">
            <a:spAutoFit/>
          </a:bodyPr>
          <a:lstStyle/>
          <a:p>
            <a:pPr algn="just"/>
            <a:r>
              <a:rPr lang="en-US" dirty="0">
                <a:latin typeface="Helvetica" panose="020B0604020202020204" pitchFamily="34" charset="0"/>
                <a:cs typeface="Helvetica" panose="020B0604020202020204" pitchFamily="34" charset="0"/>
              </a:rPr>
              <a:t>Cleared personnel are required to report actions and activities which could potentially impact the protection of classified information. This includes both themselves and other cleared individuals.</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These obligations consist of things such as suspicious contacts, travel outside the country, and any information that adversely reflects on the integrity or character of a cleared individual, that suggests that their ability to safeguard classified information may be impaired, that their access to classified information clearly may not be in the interest of national security, or that the individual constitutes an insider threat.</a:t>
            </a:r>
          </a:p>
          <a:p>
            <a:pPr algn="just"/>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The remainder of this training will cover your reporting obligations.</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Note: all reports should be submitted to the FSO/Security Team. Reports may be made through multiple channels (e.g., e-mail, phone, or in-person). But please note that you cannot submit reports which contain Classified or Controlled Unclassified Information (CUI) through channels not approved for the transmission of such information. You can always request a direct meeting with the FSO if you are unsure of how to proceed.</a:t>
            </a:r>
          </a:p>
        </p:txBody>
      </p:sp>
      <p:pic>
        <p:nvPicPr>
          <p:cNvPr id="5126" name="Picture 6" descr="Report stock illustration. Illustration of newspaper, look - 8262886">
            <a:extLst>
              <a:ext uri="{FF2B5EF4-FFF2-40B4-BE49-F238E27FC236}">
                <a16:creationId xmlns:a16="http://schemas.microsoft.com/office/drawing/2014/main" id="{E0217B50-2856-A313-BFDC-9345FCF4E3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988" y="2720465"/>
            <a:ext cx="1670627" cy="167062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6">
            <a:extLst>
              <a:ext uri="{FF2B5EF4-FFF2-40B4-BE49-F238E27FC236}">
                <a16:creationId xmlns:a16="http://schemas.microsoft.com/office/drawing/2014/main" id="{8F0B47D6-3666-477D-FED1-0EF3BC23C33B}"/>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07CE0F7B-247A-6DAB-9D43-431ADF134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3381759233"/>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0" y="87490"/>
            <a:ext cx="5287993" cy="646331"/>
          </a:xfrm>
          <a:prstGeom prst="rect">
            <a:avLst/>
          </a:prstGeom>
          <a:noFill/>
        </p:spPr>
        <p:txBody>
          <a:bodyPr wrap="square" rtlCol="0">
            <a:spAutoFit/>
          </a:bodyPr>
          <a:lstStyle/>
          <a:p>
            <a:pPr algn="ctr"/>
            <a:r>
              <a:rPr lang="en-US" sz="3600" b="1" dirty="0">
                <a:solidFill>
                  <a:srgbClr val="302D2F"/>
                </a:solidFill>
                <a:latin typeface="Helvetica" panose="020B0604020202020204" pitchFamily="34" charset="0"/>
                <a:ea typeface="+mj-ea"/>
                <a:cs typeface="Helvetica" panose="020B0604020202020204" pitchFamily="34" charset="0"/>
              </a:rPr>
              <a:t>Reporting Obligations</a:t>
            </a:r>
          </a:p>
        </p:txBody>
      </p:sp>
      <p:sp>
        <p:nvSpPr>
          <p:cNvPr id="9" name="TextBox 8">
            <a:extLst>
              <a:ext uri="{FF2B5EF4-FFF2-40B4-BE49-F238E27FC236}">
                <a16:creationId xmlns:a16="http://schemas.microsoft.com/office/drawing/2014/main" id="{01B3F52A-41F2-4DAA-88B0-77CBB54BF3FA}"/>
              </a:ext>
            </a:extLst>
          </p:cNvPr>
          <p:cNvSpPr txBox="1"/>
          <p:nvPr/>
        </p:nvSpPr>
        <p:spPr>
          <a:xfrm>
            <a:off x="1043797" y="2736502"/>
            <a:ext cx="5529532" cy="1384995"/>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Basic rule of reporting:</a:t>
            </a:r>
          </a:p>
          <a:p>
            <a:pPr algn="ctr"/>
            <a:endParaRPr lang="en-US" sz="2800" b="1" dirty="0">
              <a:latin typeface="Helvetica" panose="020B0604020202020204" pitchFamily="34" charset="0"/>
              <a:cs typeface="Helvetica" panose="020B0604020202020204" pitchFamily="34" charset="0"/>
            </a:endParaRPr>
          </a:p>
          <a:p>
            <a:pPr algn="ctr"/>
            <a:r>
              <a:rPr lang="en-US" sz="2800" b="1" dirty="0">
                <a:latin typeface="Helvetica" panose="020B0604020202020204" pitchFamily="34" charset="0"/>
                <a:cs typeface="Helvetica" panose="020B0604020202020204" pitchFamily="34" charset="0"/>
              </a:rPr>
              <a:t>If you are unsure </a:t>
            </a:r>
            <a:r>
              <a:rPr lang="en-US" sz="2800" b="1" dirty="0">
                <a:latin typeface="Helvetica" panose="020B0604020202020204" pitchFamily="34" charset="0"/>
                <a:cs typeface="Helvetica" panose="020B0604020202020204" pitchFamily="34" charset="0"/>
                <a:sym typeface="Wingdings" panose="05000000000000000000" pitchFamily="2" charset="2"/>
              </a:rPr>
              <a:t> Report</a:t>
            </a:r>
            <a:endParaRPr lang="en-US" sz="2800" b="1" dirty="0">
              <a:latin typeface="Helvetica" panose="020B0604020202020204" pitchFamily="34" charset="0"/>
              <a:cs typeface="Helvetica" panose="020B0604020202020204" pitchFamily="34" charset="0"/>
            </a:endParaRPr>
          </a:p>
        </p:txBody>
      </p:sp>
      <p:pic>
        <p:nvPicPr>
          <p:cNvPr id="6150" name="Picture 6" descr="Download Solving Question Thought Chin Professional Problem HQ PNG ...">
            <a:extLst>
              <a:ext uri="{FF2B5EF4-FFF2-40B4-BE49-F238E27FC236}">
                <a16:creationId xmlns:a16="http://schemas.microsoft.com/office/drawing/2014/main" id="{AFA3A0FC-A31F-D89B-1499-66125B49F5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319" y="1673524"/>
            <a:ext cx="3983284" cy="380619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6">
            <a:extLst>
              <a:ext uri="{FF2B5EF4-FFF2-40B4-BE49-F238E27FC236}">
                <a16:creationId xmlns:a16="http://schemas.microsoft.com/office/drawing/2014/main" id="{9748A157-40F9-F2D0-55AB-2C9B57AAECD6}"/>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2DD88C45-5784-2F26-E878-8E957A2DD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2537248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37304" y="87490"/>
            <a:ext cx="4788379" cy="646331"/>
          </a:xfrm>
          <a:prstGeom prst="rect">
            <a:avLst/>
          </a:prstGeom>
          <a:noFill/>
        </p:spPr>
        <p:txBody>
          <a:bodyPr wrap="square" rtlCol="0">
            <a:spAutoFit/>
          </a:bodyPr>
          <a:lstStyle/>
          <a:p>
            <a:pPr algn="ctr"/>
            <a:r>
              <a:rPr lang="en-US" sz="3600" b="1" dirty="0">
                <a:solidFill>
                  <a:srgbClr val="302D2F"/>
                </a:solidFill>
                <a:latin typeface="Helvetica" panose="020B0604020202020204" pitchFamily="34" charset="0"/>
                <a:ea typeface="+mj-ea"/>
                <a:cs typeface="Helvetica" panose="020B0604020202020204" pitchFamily="34" charset="0"/>
              </a:rPr>
              <a:t>Suspicious Contacts</a:t>
            </a:r>
          </a:p>
        </p:txBody>
      </p:sp>
      <p:sp>
        <p:nvSpPr>
          <p:cNvPr id="12" name="TextBox 11">
            <a:extLst>
              <a:ext uri="{FF2B5EF4-FFF2-40B4-BE49-F238E27FC236}">
                <a16:creationId xmlns:a16="http://schemas.microsoft.com/office/drawing/2014/main" id="{DB49DA58-47F8-4DAF-8EF7-69A8846440D5}"/>
              </a:ext>
            </a:extLst>
          </p:cNvPr>
          <p:cNvSpPr txBox="1"/>
          <p:nvPr/>
        </p:nvSpPr>
        <p:spPr>
          <a:xfrm>
            <a:off x="605859" y="1828562"/>
            <a:ext cx="6247001" cy="3570208"/>
          </a:xfrm>
          <a:prstGeom prst="rect">
            <a:avLst/>
          </a:prstGeom>
          <a:noFill/>
        </p:spPr>
        <p:txBody>
          <a:bodyPr wrap="square">
            <a:spAutoFit/>
          </a:bodyPr>
          <a:lstStyle/>
          <a:p>
            <a:pPr algn="just"/>
            <a:r>
              <a:rPr lang="en-US" dirty="0">
                <a:latin typeface="Helvetica" panose="020B0604020202020204" pitchFamily="34" charset="0"/>
                <a:ea typeface="Cambria" panose="02040503050406030204" pitchFamily="18" charset="0"/>
                <a:cs typeface="Helvetica" panose="020B0604020202020204" pitchFamily="34" charset="0"/>
              </a:rPr>
              <a:t>You must report i</a:t>
            </a:r>
            <a:r>
              <a:rPr lang="en-US" dirty="0">
                <a:effectLst/>
                <a:latin typeface="Helvetica" panose="020B0604020202020204" pitchFamily="34" charset="0"/>
                <a:ea typeface="Cambria" panose="02040503050406030204" pitchFamily="18" charset="0"/>
                <a:cs typeface="Helvetica" panose="020B0604020202020204" pitchFamily="34" charset="0"/>
              </a:rPr>
              <a:t>nformation pertaining to suspicious contacts with employees determined to be eligible for access to classified information, and pertaining to efforts to obtain illegal or unauthorized access to the contractor's cleared facility by any means, including: </a:t>
            </a:r>
          </a:p>
          <a:p>
            <a:pPr algn="just"/>
            <a:endParaRPr lang="en-US" sz="800" dirty="0">
              <a:effectLst/>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Efforts by any individual, regardless of nationality, to obtain illegal or unauthorized access to classified information. </a:t>
            </a:r>
          </a:p>
          <a:p>
            <a:pPr marL="285750" indent="-285750" algn="jus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Efforts by any individual, regardless of nationality, to elicit information from an employee determined eligible for access to classified information, and any contact which suggests the employee may be the target of an attempted exploitation by an intelligence service of another country.</a:t>
            </a:r>
          </a:p>
        </p:txBody>
      </p:sp>
      <p:sp>
        <p:nvSpPr>
          <p:cNvPr id="2" name="Footer Placeholder 6">
            <a:extLst>
              <a:ext uri="{FF2B5EF4-FFF2-40B4-BE49-F238E27FC236}">
                <a16:creationId xmlns:a16="http://schemas.microsoft.com/office/drawing/2014/main" id="{9E410173-30F0-76BC-7282-C05F8D1EAE5D}"/>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643F8F4D-D507-4266-D225-190EAE5F7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7" name="Picture 6">
            <a:extLst>
              <a:ext uri="{FF2B5EF4-FFF2-40B4-BE49-F238E27FC236}">
                <a16:creationId xmlns:a16="http://schemas.microsoft.com/office/drawing/2014/main" id="{D4E2D926-CA63-4B7A-1B92-CC6627558056}"/>
              </a:ext>
            </a:extLst>
          </p:cNvPr>
          <p:cNvPicPr>
            <a:picLocks noChangeAspect="1"/>
          </p:cNvPicPr>
          <p:nvPr/>
        </p:nvPicPr>
        <p:blipFill>
          <a:blip r:embed="rId3"/>
          <a:stretch>
            <a:fillRect/>
          </a:stretch>
        </p:blipFill>
        <p:spPr>
          <a:xfrm>
            <a:off x="7185538" y="1011804"/>
            <a:ext cx="4400603" cy="4603992"/>
          </a:xfrm>
          <a:prstGeom prst="rect">
            <a:avLst/>
          </a:prstGeom>
        </p:spPr>
      </p:pic>
    </p:spTree>
    <p:extLst>
      <p:ext uri="{BB962C8B-B14F-4D97-AF65-F5344CB8AC3E}">
        <p14:creationId xmlns:p14="http://schemas.microsoft.com/office/powerpoint/2010/main" val="6025515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0" y="87490"/>
            <a:ext cx="5211074" cy="646331"/>
          </a:xfrm>
          <a:prstGeom prst="rect">
            <a:avLst/>
          </a:prstGeom>
          <a:noFill/>
        </p:spPr>
        <p:txBody>
          <a:bodyPr wrap="square" rtlCol="0">
            <a:spAutoFit/>
          </a:bodyPr>
          <a:lstStyle/>
          <a:p>
            <a:pPr algn="ctr"/>
            <a:r>
              <a:rPr lang="en-US" sz="3600" b="1" dirty="0">
                <a:solidFill>
                  <a:srgbClr val="302D2F"/>
                </a:solidFill>
                <a:latin typeface="Helvetica" panose="020B0604020202020204" pitchFamily="34" charset="0"/>
                <a:ea typeface="+mj-ea"/>
                <a:cs typeface="Helvetica" panose="020B0604020202020204" pitchFamily="34" charset="0"/>
              </a:rPr>
              <a:t>Reporting Obligations</a:t>
            </a:r>
          </a:p>
        </p:txBody>
      </p:sp>
      <p:sp>
        <p:nvSpPr>
          <p:cNvPr id="5" name="TextBox 4">
            <a:extLst>
              <a:ext uri="{FF2B5EF4-FFF2-40B4-BE49-F238E27FC236}">
                <a16:creationId xmlns:a16="http://schemas.microsoft.com/office/drawing/2014/main" id="{716F6B8D-4B95-4366-B915-AF0CB9F06830}"/>
              </a:ext>
            </a:extLst>
          </p:cNvPr>
          <p:cNvSpPr txBox="1"/>
          <p:nvPr/>
        </p:nvSpPr>
        <p:spPr>
          <a:xfrm>
            <a:off x="291673" y="985837"/>
            <a:ext cx="6055845" cy="3416320"/>
          </a:xfrm>
          <a:prstGeom prst="rect">
            <a:avLst/>
          </a:prstGeom>
          <a:noFill/>
        </p:spPr>
        <p:txBody>
          <a:bodyPr wrap="square" rtlCol="0">
            <a:spAutoFit/>
          </a:bodyPr>
          <a:lstStyle/>
          <a:p>
            <a:pPr algn="just"/>
            <a:r>
              <a:rPr lang="en-US" b="1" dirty="0">
                <a:latin typeface="Helvetica" panose="020B0604020202020204" pitchFamily="34" charset="0"/>
                <a:cs typeface="Helvetica" panose="020B0604020202020204" pitchFamily="34" charset="0"/>
              </a:rPr>
              <a:t>Adverse Information </a:t>
            </a:r>
            <a:r>
              <a:rPr lang="en-US" dirty="0">
                <a:latin typeface="Helvetica" panose="020B0604020202020204" pitchFamily="34" charset="0"/>
                <a:cs typeface="Helvetica" panose="020B0604020202020204" pitchFamily="34" charset="0"/>
              </a:rPr>
              <a:t>– information that could adversely reflect upon the integrity or character of a cleared employee which suggests that their ability to safeguard classified information may not be in the interest of national security. </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Remember that Adverse Information reporting applies to both your own activities and the activities of other cleared individuals that you encounter.</a:t>
            </a:r>
          </a:p>
          <a:p>
            <a:pPr algn="just"/>
            <a:endParaRPr lang="en-US" dirty="0">
              <a:latin typeface="Helvetica" panose="020B0604020202020204" pitchFamily="34" charset="0"/>
              <a:cs typeface="Helvetica" panose="020B0604020202020204" pitchFamily="34" charset="0"/>
            </a:endParaRPr>
          </a:p>
          <a:p>
            <a:pPr algn="just"/>
            <a:r>
              <a:rPr lang="en-US" dirty="0">
                <a:latin typeface="Helvetica" panose="020B0604020202020204" pitchFamily="34" charset="0"/>
                <a:cs typeface="Helvetica" panose="020B0604020202020204" pitchFamily="34" charset="0"/>
              </a:rPr>
              <a:t>To the right are some examples of adverse information that should be reported.</a:t>
            </a:r>
          </a:p>
        </p:txBody>
      </p:sp>
      <p:sp>
        <p:nvSpPr>
          <p:cNvPr id="7" name="Rectangle 6">
            <a:extLst>
              <a:ext uri="{FF2B5EF4-FFF2-40B4-BE49-F238E27FC236}">
                <a16:creationId xmlns:a16="http://schemas.microsoft.com/office/drawing/2014/main" id="{87590BAE-83BF-4091-80BC-30B31C405BB7}"/>
              </a:ext>
            </a:extLst>
          </p:cNvPr>
          <p:cNvSpPr/>
          <p:nvPr/>
        </p:nvSpPr>
        <p:spPr>
          <a:xfrm>
            <a:off x="7096493" y="660936"/>
            <a:ext cx="4097539" cy="5755422"/>
          </a:xfrm>
          <a:prstGeom prst="rect">
            <a:avLst/>
          </a:prstGeom>
          <a:ln>
            <a:noFill/>
          </a:ln>
        </p:spPr>
        <p:txBody>
          <a:bodyPr wrap="square">
            <a:spAutoFit/>
          </a:bodyPr>
          <a:lstStyle/>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Criminal Activities</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Excessive use of intoxicants</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Unexplained affluence</a:t>
            </a:r>
          </a:p>
          <a:p>
            <a:pPr marL="285750" indent="-285750">
              <a:buFont typeface="Wingdings" panose="05000000000000000000" pitchFamily="2" charset="2"/>
              <a:buChar char="v"/>
            </a:pP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Unusual work hours</a:t>
            </a:r>
          </a:p>
          <a:p>
            <a:pPr marL="285750" indent="-285750">
              <a:buFont typeface="Wingdings" panose="05000000000000000000" pitchFamily="2" charset="2"/>
              <a:buChar char="v"/>
            </a:pP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Divided loyalty to the USA</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Use of illegal substances</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Taking part in questionable activities</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Verbal or physical threats</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Ignoring/bypassing security</a:t>
            </a:r>
          </a:p>
          <a:p>
            <a:pPr marL="285750" indent="-285750">
              <a:buFont typeface="Wingdings" panose="05000000000000000000" pitchFamily="2" charset="2"/>
              <a:buChar char="v"/>
            </a:pP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Unreported foreign activities</a:t>
            </a:r>
          </a:p>
          <a:p>
            <a:pPr marL="285750" indent="-285750">
              <a:buFont typeface="Wingdings" panose="05000000000000000000" pitchFamily="2" charset="2"/>
              <a:buChar char="v"/>
            </a:pPr>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Patterns of lying </a:t>
            </a:r>
          </a:p>
          <a:p>
            <a:endParaRPr lang="en-US" sz="16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Attempting unauthorized access</a:t>
            </a:r>
          </a:p>
        </p:txBody>
      </p:sp>
      <p:sp>
        <p:nvSpPr>
          <p:cNvPr id="2" name="Footer Placeholder 6">
            <a:extLst>
              <a:ext uri="{FF2B5EF4-FFF2-40B4-BE49-F238E27FC236}">
                <a16:creationId xmlns:a16="http://schemas.microsoft.com/office/drawing/2014/main" id="{17EC73B6-CA3E-D791-2973-8161F17757D0}"/>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03FB5960-5B78-4A80-4C6F-153AF96FB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3074" name="Picture 2" descr="Issues with COMPASS? Report It! – Red River United">
            <a:extLst>
              <a:ext uri="{FF2B5EF4-FFF2-40B4-BE49-F238E27FC236}">
                <a16:creationId xmlns:a16="http://schemas.microsoft.com/office/drawing/2014/main" id="{77A06E4D-77F6-E2A5-8A13-AA340CB25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0" y="4402157"/>
            <a:ext cx="2114432" cy="209071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9A238DFA-3D2D-A6E8-6D71-032EC1CBE7AE}"/>
              </a:ext>
            </a:extLst>
          </p:cNvPr>
          <p:cNvSpPr/>
          <p:nvPr/>
        </p:nvSpPr>
        <p:spPr>
          <a:xfrm>
            <a:off x="3694731" y="4936826"/>
            <a:ext cx="2481782" cy="851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467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77638" y="99793"/>
            <a:ext cx="8333117" cy="646331"/>
          </a:xfrm>
          <a:prstGeom prst="rect">
            <a:avLst/>
          </a:prstGeom>
          <a:noFill/>
        </p:spPr>
        <p:txBody>
          <a:bodyPr wrap="square" rtlCol="0">
            <a:spAutoFit/>
          </a:bodyPr>
          <a:lstStyle/>
          <a:p>
            <a:pPr algn="ctr"/>
            <a:r>
              <a:rPr lang="en-US" sz="3600" b="1" dirty="0">
                <a:solidFill>
                  <a:srgbClr val="302D2F"/>
                </a:solidFill>
                <a:latin typeface="Helvetica" panose="020B0604020202020204" pitchFamily="34" charset="0"/>
                <a:ea typeface="+mj-ea"/>
                <a:cs typeface="Helvetica" panose="020B0604020202020204" pitchFamily="34" charset="0"/>
              </a:rPr>
              <a:t>Psychological and Emotional Health</a:t>
            </a:r>
          </a:p>
        </p:txBody>
      </p:sp>
      <p:sp>
        <p:nvSpPr>
          <p:cNvPr id="4" name="TextBox 3">
            <a:extLst>
              <a:ext uri="{FF2B5EF4-FFF2-40B4-BE49-F238E27FC236}">
                <a16:creationId xmlns:a16="http://schemas.microsoft.com/office/drawing/2014/main" id="{2CC458AF-0F51-432D-8597-E197C7A5832A}"/>
              </a:ext>
            </a:extLst>
          </p:cNvPr>
          <p:cNvSpPr txBox="1"/>
          <p:nvPr/>
        </p:nvSpPr>
        <p:spPr>
          <a:xfrm>
            <a:off x="118013" y="845174"/>
            <a:ext cx="8433093" cy="5647700"/>
          </a:xfrm>
          <a:prstGeom prst="rect">
            <a:avLst/>
          </a:prstGeom>
          <a:noFill/>
          <a:ln>
            <a:noFill/>
          </a:ln>
        </p:spPr>
        <p:txBody>
          <a:bodyPr wrap="square">
            <a:spAutoFit/>
          </a:bodyPr>
          <a:lstStyle/>
          <a:p>
            <a:pPr marL="66675" marR="186690" algn="just">
              <a:spcBef>
                <a:spcPts val="0"/>
              </a:spcBef>
              <a:spcAft>
                <a:spcPts val="0"/>
              </a:spcAft>
            </a:pPr>
            <a:r>
              <a:rPr lang="en-US" dirty="0">
                <a:effectLst/>
                <a:latin typeface="Helvetica" panose="020B0604020202020204" pitchFamily="34" charset="0"/>
                <a:ea typeface="Cambria" panose="02040503050406030204" pitchFamily="18" charset="0"/>
                <a:cs typeface="Helvetica" panose="020B0604020202020204" pitchFamily="34" charset="0"/>
              </a:rPr>
              <a:t>Consistent with Section 21 of the Questionnaire for National Security Positions (SF-86), covered</a:t>
            </a:r>
            <a:r>
              <a:rPr lang="en-US" spc="-23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individuals should report </a:t>
            </a:r>
            <a:r>
              <a:rPr lang="en-US" b="1" dirty="0">
                <a:effectLst/>
                <a:latin typeface="Helvetica" panose="020B0604020202020204" pitchFamily="34" charset="0"/>
                <a:ea typeface="Cambria" panose="02040503050406030204" pitchFamily="18" charset="0"/>
                <a:cs typeface="Helvetica" panose="020B0604020202020204" pitchFamily="34" charset="0"/>
              </a:rPr>
              <a:t>psychological and emotional health conditions </a:t>
            </a:r>
            <a:r>
              <a:rPr lang="en-US" dirty="0">
                <a:effectLst/>
                <a:latin typeface="Helvetica" panose="020B0604020202020204" pitchFamily="34" charset="0"/>
                <a:ea typeface="Cambria" panose="02040503050406030204" pitchFamily="18" charset="0"/>
                <a:cs typeface="Helvetica" panose="020B0604020202020204" pitchFamily="34" charset="0"/>
              </a:rPr>
              <a:t>that involves the</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following</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situations:</a:t>
            </a:r>
          </a:p>
          <a:p>
            <a:pPr marR="579755" lvl="0" algn="just">
              <a:spcBef>
                <a:spcPts val="580"/>
              </a:spcBef>
              <a:spcAft>
                <a:spcPts val="0"/>
              </a:spcAft>
              <a:buSzPct val="100000"/>
              <a:tabLst>
                <a:tab pos="295275" algn="l"/>
                <a:tab pos="295910" algn="l"/>
              </a:tabLs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marR="579755" lvl="0" indent="-285750" algn="just">
              <a:spcBef>
                <a:spcPts val="580"/>
              </a:spcBef>
              <a:spcAft>
                <a:spcPts val="0"/>
              </a:spcAft>
              <a:buSzPct val="100000"/>
              <a:buFont typeface="Wingdings" panose="05000000000000000000" pitchFamily="2" charset="2"/>
              <a:buChar char="v"/>
              <a:tabLst>
                <a:tab pos="295275" algn="l"/>
                <a:tab pos="295910" algn="l"/>
              </a:tabLst>
            </a:pPr>
            <a:r>
              <a:rPr lang="en-US" sz="1600" dirty="0">
                <a:latin typeface="Helvetica" panose="020B0604020202020204" pitchFamily="34" charset="0"/>
                <a:ea typeface="Cambria" panose="02040503050406030204" pitchFamily="18" charset="0"/>
                <a:cs typeface="Helvetica" panose="020B0604020202020204" pitchFamily="34" charset="0"/>
              </a:rPr>
              <a:t>A c</a:t>
            </a:r>
            <a:r>
              <a:rPr lang="en-US" sz="1600" dirty="0">
                <a:effectLst/>
                <a:latin typeface="Helvetica" panose="020B0604020202020204" pitchFamily="34" charset="0"/>
                <a:ea typeface="Cambria" panose="02040503050406030204" pitchFamily="18" charset="0"/>
                <a:cs typeface="Helvetica" panose="020B0604020202020204" pitchFamily="34" charset="0"/>
              </a:rPr>
              <a:t>ourt or administrative agency issued order declaring the individual to be mentally</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incompetent.</a:t>
            </a:r>
          </a:p>
          <a:p>
            <a:pPr marL="285750" marR="434975" lvl="0" indent="-285750" algn="just">
              <a:spcBef>
                <a:spcPts val="590"/>
              </a:spcBef>
              <a:spcAft>
                <a:spcPts val="0"/>
              </a:spcAft>
              <a:buSzPct val="100000"/>
              <a:buFont typeface="Wingdings" panose="05000000000000000000" pitchFamily="2" charset="2"/>
              <a:buChar char="v"/>
              <a:tabLst>
                <a:tab pos="295275" algn="l"/>
                <a:tab pos="295910" algn="l"/>
              </a:tabLst>
            </a:pPr>
            <a:r>
              <a:rPr lang="en-US" sz="1600" dirty="0">
                <a:effectLst/>
                <a:latin typeface="Helvetica" panose="020B0604020202020204" pitchFamily="34" charset="0"/>
                <a:ea typeface="Cambria" panose="02040503050406030204" pitchFamily="18" charset="0"/>
                <a:cs typeface="Helvetica" panose="020B0604020202020204" pitchFamily="34" charset="0"/>
              </a:rPr>
              <a:t>A court or administrative agency ordering the individual to consult with a mental health</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professional</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(psychiatrist,</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psychologist,</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licensed</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clinical social worker,</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etc.).</a:t>
            </a:r>
          </a:p>
          <a:p>
            <a:pPr marL="285750" marR="0" lvl="0" indent="-285750" algn="just">
              <a:spcBef>
                <a:spcPts val="605"/>
              </a:spcBef>
              <a:spcAft>
                <a:spcPts val="0"/>
              </a:spcAft>
              <a:buSzPct val="100000"/>
              <a:buFont typeface="Wingdings" panose="05000000000000000000" pitchFamily="2" charset="2"/>
              <a:buChar char="v"/>
              <a:tabLst>
                <a:tab pos="295275" algn="l"/>
                <a:tab pos="295910" algn="l"/>
              </a:tabLst>
            </a:pPr>
            <a:r>
              <a:rPr lang="en-US" sz="1600" dirty="0">
                <a:effectLst/>
                <a:latin typeface="Helvetica" panose="020B0604020202020204" pitchFamily="34" charset="0"/>
                <a:ea typeface="Cambria" panose="02040503050406030204" pitchFamily="18" charset="0"/>
                <a:cs typeface="Helvetica" panose="020B0604020202020204" pitchFamily="34" charset="0"/>
              </a:rPr>
              <a:t>Hospitalization</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of</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individual</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for</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 mental</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health</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condition.</a:t>
            </a:r>
          </a:p>
          <a:p>
            <a:pPr marL="285750" marR="366395" lvl="0" indent="-285750" algn="just">
              <a:spcBef>
                <a:spcPts val="595"/>
              </a:spcBef>
              <a:spcAft>
                <a:spcPts val="0"/>
              </a:spcAft>
              <a:buSzPct val="100000"/>
              <a:buFont typeface="Wingdings" panose="05000000000000000000" pitchFamily="2" charset="2"/>
              <a:buChar char="v"/>
              <a:tabLst>
                <a:tab pos="295275" algn="l"/>
                <a:tab pos="295910" algn="l"/>
              </a:tabLst>
            </a:pPr>
            <a:r>
              <a:rPr lang="en-US" sz="1600" dirty="0">
                <a:effectLst/>
                <a:latin typeface="Helvetica" panose="020B0604020202020204" pitchFamily="34" charset="0"/>
                <a:ea typeface="Cambria" panose="02040503050406030204" pitchFamily="18" charset="0"/>
                <a:cs typeface="Helvetica" panose="020B0604020202020204" pitchFamily="34" charset="0"/>
              </a:rPr>
              <a:t>Diagnosis of the individual by a mental health professional (psychiatrist, psychologist,</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licensed</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clinical</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social</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worker,</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etc.)</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of</a:t>
            </a:r>
            <a:r>
              <a:rPr lang="en-US" sz="1600" spc="-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psychotic</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disorder,</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schizophrenia,</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schizoaffective</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disorder, delusional disorder, bipolar mood disorder, borderline personality disorder, or</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antisocial</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personality</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disorder.</a:t>
            </a:r>
          </a:p>
          <a:p>
            <a:pPr marL="285750" marR="150495" lvl="0" indent="-285750" algn="just">
              <a:spcBef>
                <a:spcPts val="595"/>
              </a:spcBef>
              <a:spcAft>
                <a:spcPts val="0"/>
              </a:spcAft>
              <a:buSzPct val="100000"/>
              <a:buFont typeface="Wingdings" panose="05000000000000000000" pitchFamily="2" charset="2"/>
              <a:buChar char="v"/>
              <a:tabLst>
                <a:tab pos="295275" algn="l"/>
                <a:tab pos="295910" algn="l"/>
              </a:tabLst>
            </a:pPr>
            <a:r>
              <a:rPr lang="en-US" sz="1600" dirty="0">
                <a:effectLst/>
                <a:latin typeface="Helvetica" panose="020B0604020202020204" pitchFamily="34" charset="0"/>
                <a:ea typeface="Cambria" panose="02040503050406030204" pitchFamily="18" charset="0"/>
                <a:cs typeface="Helvetica" panose="020B0604020202020204" pitchFamily="34" charset="0"/>
              </a:rPr>
              <a:t>Occasions within the last seven years where the individual did not consult with a medical</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professional before altering, discontinuing, or failing to start a prescribed course of treatment</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for</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any</a:t>
            </a:r>
            <a:r>
              <a:rPr lang="en-US" sz="1600" spc="-3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of</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above</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diagnoses.</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Details</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of</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any</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current</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treatment</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for</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above</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diagnoses must</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be</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reported.</a:t>
            </a:r>
          </a:p>
          <a:p>
            <a:pPr marL="285750" marR="150495" lvl="0" indent="-285750" algn="just">
              <a:spcBef>
                <a:spcPts val="595"/>
              </a:spcBef>
              <a:spcAft>
                <a:spcPts val="0"/>
              </a:spcAft>
              <a:buSzPct val="100000"/>
              <a:buFont typeface="Wingdings" panose="05000000000000000000" pitchFamily="2" charset="2"/>
              <a:buChar char="v"/>
              <a:tabLst>
                <a:tab pos="295275" algn="l"/>
                <a:tab pos="295910" algn="l"/>
              </a:tabLst>
            </a:pPr>
            <a:r>
              <a:rPr lang="en-US" sz="1600" dirty="0">
                <a:effectLst/>
                <a:latin typeface="Helvetica" panose="020B0604020202020204" pitchFamily="34" charset="0"/>
                <a:ea typeface="Cambria" panose="02040503050406030204" pitchFamily="18" charset="0"/>
                <a:cs typeface="Helvetica" panose="020B0604020202020204" pitchFamily="34" charset="0"/>
              </a:rPr>
              <a:t>Any</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mental</a:t>
            </a:r>
            <a:r>
              <a:rPr lang="en-US" sz="1600" spc="3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health</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or</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other</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health</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condition</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that</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latin typeface="Helvetica" panose="020B0604020202020204" pitchFamily="34" charset="0"/>
                <a:ea typeface="Cambria" panose="02040503050406030204" pitchFamily="18" charset="0"/>
                <a:cs typeface="Helvetica" panose="020B0604020202020204" pitchFamily="34" charset="0"/>
              </a:rPr>
              <a:t>employee feels substantially and adversely affects their judgment, reliability, or trustworthiness regardless of current symptoms.</a:t>
            </a:r>
          </a:p>
        </p:txBody>
      </p:sp>
      <p:sp>
        <p:nvSpPr>
          <p:cNvPr id="2" name="Footer Placeholder 6">
            <a:extLst>
              <a:ext uri="{FF2B5EF4-FFF2-40B4-BE49-F238E27FC236}">
                <a16:creationId xmlns:a16="http://schemas.microsoft.com/office/drawing/2014/main" id="{5E977F63-3985-0BBA-54B9-22479DF382E3}"/>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76AA216C-1AB1-2FA7-9DB0-ECBE1462E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9218" name="Picture 2" descr="Mental Health Reporting – Just another UTSC Labs site">
            <a:extLst>
              <a:ext uri="{FF2B5EF4-FFF2-40B4-BE49-F238E27FC236}">
                <a16:creationId xmlns:a16="http://schemas.microsoft.com/office/drawing/2014/main" id="{00E3CE7A-D2C7-FCD4-6CA5-89EF24A5D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774" y="2738283"/>
            <a:ext cx="3227477" cy="177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87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3F5ECC-C4D7-7A25-72FE-13194806F391}"/>
              </a:ext>
            </a:extLst>
          </p:cNvPr>
          <p:cNvSpPr txBox="1">
            <a:spLocks/>
          </p:cNvSpPr>
          <p:nvPr/>
        </p:nvSpPr>
        <p:spPr>
          <a:xfrm>
            <a:off x="219746" y="87490"/>
            <a:ext cx="10515600" cy="911919"/>
          </a:xfrm>
          <a:prstGeom prst="rect">
            <a:avLst/>
          </a:prstGeom>
        </p:spPr>
        <p:txBody>
          <a:bodyPr vert="horz" lIns="0" tIns="0" rIns="0" bIns="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02D2F"/>
                </a:solidFill>
                <a:latin typeface="Helvetica" panose="020B0604020202020204" pitchFamily="34" charset="0"/>
                <a:cs typeface="Helvetica" panose="020B0604020202020204" pitchFamily="34" charset="0"/>
              </a:rPr>
              <a:t>Introduction</a:t>
            </a:r>
          </a:p>
        </p:txBody>
      </p:sp>
      <p:sp>
        <p:nvSpPr>
          <p:cNvPr id="2" name="Footer Placeholder 6">
            <a:extLst>
              <a:ext uri="{FF2B5EF4-FFF2-40B4-BE49-F238E27FC236}">
                <a16:creationId xmlns:a16="http://schemas.microsoft.com/office/drawing/2014/main" id="{C8899DDA-F5C2-8FE2-6852-35CAEDB817C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012055B4-9B8F-5ED5-8D5D-7D1B6B96C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4" name="Picture 4" descr="Annual Security Training – 7Core">
            <a:extLst>
              <a:ext uri="{FF2B5EF4-FFF2-40B4-BE49-F238E27FC236}">
                <a16:creationId xmlns:a16="http://schemas.microsoft.com/office/drawing/2014/main" id="{6DEA4007-F7FC-022B-1C62-3EBCF8AC10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91" y="1990070"/>
            <a:ext cx="5091545" cy="287785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8EA31F6-7DB1-0D43-B20B-2399E86C5CA6}"/>
              </a:ext>
            </a:extLst>
          </p:cNvPr>
          <p:cNvSpPr txBox="1">
            <a:spLocks/>
          </p:cNvSpPr>
          <p:nvPr/>
        </p:nvSpPr>
        <p:spPr>
          <a:xfrm>
            <a:off x="6487674" y="2531154"/>
            <a:ext cx="5019964" cy="1795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dirty="0">
                <a:solidFill>
                  <a:srgbClr val="2E2B2D"/>
                </a:solidFill>
                <a:latin typeface="Helvetica" panose="020B0604020202020204" pitchFamily="34" charset="0"/>
                <a:cs typeface="Helvetica" panose="020B0604020202020204" pitchFamily="34" charset="0"/>
              </a:rPr>
              <a:t>Welcome to Hatalom Corporation’s Annual Security Awareness Refresher Training!</a:t>
            </a:r>
          </a:p>
          <a:p>
            <a:pPr marL="0" indent="0" algn="just">
              <a:buFont typeface="Arial" panose="020B0604020202020204" pitchFamily="34" charset="0"/>
              <a:buNone/>
            </a:pPr>
            <a:endParaRPr lang="en-US" sz="1800" dirty="0">
              <a:solidFill>
                <a:srgbClr val="2E2B2D"/>
              </a:solidFill>
              <a:latin typeface="Helvetica" panose="020B0604020202020204" pitchFamily="34" charset="0"/>
              <a:cs typeface="Helvetica" panose="020B0604020202020204" pitchFamily="34" charset="0"/>
            </a:endParaRPr>
          </a:p>
          <a:p>
            <a:pPr marL="0" indent="0" algn="just">
              <a:buFont typeface="Arial" panose="020B0604020202020204" pitchFamily="34" charset="0"/>
              <a:buNone/>
            </a:pPr>
            <a:r>
              <a:rPr lang="en-US" sz="1800" dirty="0">
                <a:solidFill>
                  <a:srgbClr val="2E2B2D"/>
                </a:solidFill>
                <a:latin typeface="Helvetica" panose="020B0604020202020204" pitchFamily="34" charset="0"/>
                <a:cs typeface="Helvetica" panose="020B0604020202020204" pitchFamily="34" charset="0"/>
              </a:rPr>
              <a:t>The purpose of this training is to provide a review of basic security principles and the responsibilities to protect DoD assets.</a:t>
            </a:r>
          </a:p>
        </p:txBody>
      </p:sp>
    </p:spTree>
    <p:extLst>
      <p:ext uri="{BB962C8B-B14F-4D97-AF65-F5344CB8AC3E}">
        <p14:creationId xmlns:p14="http://schemas.microsoft.com/office/powerpoint/2010/main" val="192895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69012" y="92942"/>
            <a:ext cx="8773063"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Personal Finance &amp; Business Interests</a:t>
            </a:r>
          </a:p>
        </p:txBody>
      </p:sp>
      <p:sp>
        <p:nvSpPr>
          <p:cNvPr id="4" name="TextBox 3">
            <a:extLst>
              <a:ext uri="{FF2B5EF4-FFF2-40B4-BE49-F238E27FC236}">
                <a16:creationId xmlns:a16="http://schemas.microsoft.com/office/drawing/2014/main" id="{2CC458AF-0F51-432D-8597-E197C7A5832A}"/>
              </a:ext>
            </a:extLst>
          </p:cNvPr>
          <p:cNvSpPr txBox="1"/>
          <p:nvPr/>
        </p:nvSpPr>
        <p:spPr>
          <a:xfrm>
            <a:off x="444095" y="1295261"/>
            <a:ext cx="7518977" cy="4708981"/>
          </a:xfrm>
          <a:prstGeom prst="rect">
            <a:avLst/>
          </a:prstGeom>
          <a:noFill/>
          <a:ln>
            <a:noFill/>
          </a:ln>
        </p:spPr>
        <p:txBody>
          <a:bodyPr wrap="square">
            <a:spAutoFit/>
          </a:bodyPr>
          <a:lstStyle/>
          <a:p>
            <a:pPr marL="66675" marR="186690" algn="just">
              <a:spcBef>
                <a:spcPts val="0"/>
              </a:spcBef>
              <a:spcAft>
                <a:spcPts val="0"/>
              </a:spcAft>
            </a:pPr>
            <a:r>
              <a:rPr lang="en-US" dirty="0">
                <a:effectLst/>
                <a:latin typeface="Helvetica" panose="020B0604020202020204" pitchFamily="34" charset="0"/>
                <a:ea typeface="Cambria" panose="02040503050406030204" pitchFamily="18" charset="0"/>
                <a:cs typeface="Helvetica" panose="020B0604020202020204" pitchFamily="34" charset="0"/>
              </a:rPr>
              <a:t>Ownership</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of</a:t>
            </a:r>
            <a:r>
              <a:rPr lang="en-US" spc="-3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foreign</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state-backed,</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hosted,</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or</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managed</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cryptocurrency</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and</a:t>
            </a:r>
            <a:r>
              <a:rPr lang="en-US" spc="-23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ownership of</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cryptocurrency</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wallets</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hosted by</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foreign</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exchanges.  Data to be included in the incident report include:</a:t>
            </a:r>
          </a:p>
          <a:p>
            <a:pPr marL="66675" marR="186690" algn="just">
              <a:spcBef>
                <a:spcPts val="0"/>
              </a:spcBef>
              <a:spcAft>
                <a:spcPts val="0"/>
              </a:spcAft>
            </a:pPr>
            <a:endParaRPr lang="en-US" sz="800" dirty="0">
              <a:effectLst/>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Name of cryptocurrency</a:t>
            </a:r>
          </a:p>
          <a:p>
            <a:pPr marL="352425" marR="186690" indent="-285750" algn="just">
              <a:spcBef>
                <a:spcPts val="0"/>
              </a:spcBef>
              <a:spcAft>
                <a:spcPts val="0"/>
              </a:spcAft>
              <a:buFont typeface="Wingdings" panose="05000000000000000000" pitchFamily="2" charset="2"/>
              <a:buChar char="v"/>
            </a:pPr>
            <a:r>
              <a:rPr lang="en-US" sz="1600" dirty="0">
                <a:effectLst/>
                <a:latin typeface="Helvetica" panose="020B0604020202020204" pitchFamily="34" charset="0"/>
                <a:ea typeface="Cambria" panose="02040503050406030204" pitchFamily="18" charset="0"/>
                <a:cs typeface="Helvetica" panose="020B0604020202020204" pitchFamily="34" charset="0"/>
              </a:rPr>
              <a:t>Exchange host country</a:t>
            </a: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Dollar value of the asset</a:t>
            </a:r>
            <a:endParaRPr lang="en-US" sz="1600" dirty="0">
              <a:effectLst/>
              <a:latin typeface="Helvetica" panose="020B0604020202020204" pitchFamily="34" charset="0"/>
              <a:ea typeface="Cambria" panose="02040503050406030204" pitchFamily="18" charset="0"/>
              <a:cs typeface="Helvetica" panose="020B0604020202020204" pitchFamily="34" charset="0"/>
            </a:endParaRPr>
          </a:p>
          <a:p>
            <a:pPr marL="66675" marR="186690" algn="just">
              <a:spcBef>
                <a:spcPts val="0"/>
              </a:spcBef>
              <a:spcAft>
                <a:spcPts val="0"/>
              </a:spcAft>
            </a:pPr>
            <a:endParaRPr lang="en-US" dirty="0">
              <a:latin typeface="Helvetica" panose="020B0604020202020204" pitchFamily="34" charset="0"/>
              <a:ea typeface="Cambria" panose="02040503050406030204" pitchFamily="18" charset="0"/>
              <a:cs typeface="Helvetica" panose="020B0604020202020204" pitchFamily="34" charset="0"/>
            </a:endParaRPr>
          </a:p>
          <a:p>
            <a:pPr marL="66675" marR="186690" algn="just">
              <a:spcBef>
                <a:spcPts val="0"/>
              </a:spcBef>
              <a:spcAft>
                <a:spcPts val="0"/>
              </a:spcAft>
            </a:pPr>
            <a:r>
              <a:rPr lang="en-US" dirty="0">
                <a:effectLst/>
                <a:latin typeface="Helvetica" panose="020B0604020202020204" pitchFamily="34" charset="0"/>
                <a:ea typeface="Cambria" panose="02040503050406030204" pitchFamily="18" charset="0"/>
                <a:cs typeface="Helvetica" panose="020B0604020202020204" pitchFamily="34" charset="0"/>
              </a:rPr>
              <a:t>No reporting is required if the covered individual holds cryptocurrency but is NOT aware that any</a:t>
            </a:r>
            <a:r>
              <a:rPr lang="en-US" spc="-23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such holdings are backed, hosted, or managed by a foreign state, or that a cryptocurrency wallet is</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hosted by</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 foreign</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exchange.</a:t>
            </a:r>
          </a:p>
          <a:p>
            <a:pPr marL="66675" marR="186690" algn="just">
              <a:spcBef>
                <a:spcPts val="0"/>
              </a:spcBef>
              <a:spcAft>
                <a:spcPts val="0"/>
              </a:spcAft>
            </a:pPr>
            <a:endParaRPr lang="en-US" dirty="0">
              <a:latin typeface="Helvetica" panose="020B0604020202020204" pitchFamily="34" charset="0"/>
              <a:ea typeface="Cambria" panose="02040503050406030204" pitchFamily="18" charset="0"/>
              <a:cs typeface="Helvetica" panose="020B0604020202020204" pitchFamily="34" charset="0"/>
            </a:endParaRPr>
          </a:p>
          <a:p>
            <a:pPr marL="66675" marR="186690" algn="just">
              <a:spcBef>
                <a:spcPts val="0"/>
              </a:spcBef>
              <a:spcAft>
                <a:spcPts val="0"/>
              </a:spcAft>
            </a:pPr>
            <a:r>
              <a:rPr lang="en-US" dirty="0">
                <a:effectLst/>
                <a:latin typeface="Helvetica" panose="020B0604020202020204" pitchFamily="34" charset="0"/>
                <a:ea typeface="Cambria" panose="02040503050406030204" pitchFamily="18" charset="0"/>
                <a:cs typeface="Helvetica" panose="020B0604020202020204" pitchFamily="34" charset="0"/>
              </a:rPr>
              <a:t>No reporting is required if the covered individual's investments in cryptocurrency are held in a</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widely</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diversified fund</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(e.g.,</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index</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funds),</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unless</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the</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investment</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instrument</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is</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entirely</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composed</a:t>
            </a:r>
            <a:r>
              <a:rPr lang="en-US" spc="-23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of</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holdings</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cryptocurrency</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that</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is</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backed, hosted, or managed by</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foreign</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state.</a:t>
            </a:r>
          </a:p>
        </p:txBody>
      </p:sp>
      <p:pic>
        <p:nvPicPr>
          <p:cNvPr id="3" name="Picture 2" descr="A picture containing calendar&#10;&#10;Description automatically generated">
            <a:extLst>
              <a:ext uri="{FF2B5EF4-FFF2-40B4-BE49-F238E27FC236}">
                <a16:creationId xmlns:a16="http://schemas.microsoft.com/office/drawing/2014/main" id="{B5B93139-7829-4329-BB70-41EBC64B0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631" y="1557068"/>
            <a:ext cx="3361566" cy="3361566"/>
          </a:xfrm>
          <a:prstGeom prst="rect">
            <a:avLst/>
          </a:prstGeom>
        </p:spPr>
      </p:pic>
      <p:sp>
        <p:nvSpPr>
          <p:cNvPr id="2" name="Footer Placeholder 6">
            <a:extLst>
              <a:ext uri="{FF2B5EF4-FFF2-40B4-BE49-F238E27FC236}">
                <a16:creationId xmlns:a16="http://schemas.microsoft.com/office/drawing/2014/main" id="{E8DE77DE-AAA4-F39C-5331-F1436357A500}"/>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5" name="Picture 4" descr="A black and white logo&#10;&#10;Description automatically generated with low confidence">
            <a:extLst>
              <a:ext uri="{FF2B5EF4-FFF2-40B4-BE49-F238E27FC236}">
                <a16:creationId xmlns:a16="http://schemas.microsoft.com/office/drawing/2014/main" id="{0FAB13C4-4B56-D111-0958-6B1DBB4C6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180742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94891" y="61778"/>
            <a:ext cx="4011283"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Foreign Contacts</a:t>
            </a:r>
          </a:p>
        </p:txBody>
      </p:sp>
      <p:sp>
        <p:nvSpPr>
          <p:cNvPr id="4" name="TextBox 3">
            <a:extLst>
              <a:ext uri="{FF2B5EF4-FFF2-40B4-BE49-F238E27FC236}">
                <a16:creationId xmlns:a16="http://schemas.microsoft.com/office/drawing/2014/main" id="{2CC458AF-0F51-432D-8597-E197C7A5832A}"/>
              </a:ext>
            </a:extLst>
          </p:cNvPr>
          <p:cNvSpPr txBox="1"/>
          <p:nvPr/>
        </p:nvSpPr>
        <p:spPr>
          <a:xfrm>
            <a:off x="3485072" y="708109"/>
            <a:ext cx="8255480" cy="6093976"/>
          </a:xfrm>
          <a:prstGeom prst="rect">
            <a:avLst/>
          </a:prstGeom>
          <a:noFill/>
          <a:ln>
            <a:noFill/>
          </a:ln>
        </p:spPr>
        <p:txBody>
          <a:bodyPr wrap="square">
            <a:spAutoFit/>
          </a:bodyPr>
          <a:lstStyle/>
          <a:p>
            <a:pPr marL="66675" marR="186690">
              <a:spcBef>
                <a:spcPts val="0"/>
              </a:spcBef>
              <a:spcAft>
                <a:spcPts val="0"/>
              </a:spcAft>
            </a:pPr>
            <a:r>
              <a:rPr lang="en-US" b="1" dirty="0">
                <a:latin typeface="Helvetica" panose="020B0604020202020204" pitchFamily="34" charset="0"/>
                <a:ea typeface="Cambria" panose="02040503050406030204" pitchFamily="18" charset="0"/>
                <a:cs typeface="Helvetica" panose="020B0604020202020204" pitchFamily="34" charset="0"/>
              </a:rPr>
              <a:t>OFFICIAL CONTACTS</a:t>
            </a:r>
          </a:p>
          <a:p>
            <a:pPr marL="352425" marR="186690" indent="-285750" algn="just">
              <a:spcBef>
                <a:spcPts val="0"/>
              </a:spcBef>
              <a:spcAft>
                <a:spcPts val="0"/>
              </a:spcAf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Contact with foreign nationals occurring solely as part of a covered individual's official duties, and absent any bonds of affection or obligation, is </a:t>
            </a:r>
            <a:r>
              <a:rPr lang="en-US" sz="1600" b="1" dirty="0">
                <a:latin typeface="Helvetica" panose="020B0604020202020204" pitchFamily="34" charset="0"/>
                <a:ea typeface="Cambria" panose="02040503050406030204" pitchFamily="18" charset="0"/>
                <a:cs typeface="Helvetica" panose="020B0604020202020204" pitchFamily="34" charset="0"/>
              </a:rPr>
              <a:t>not required to be reported</a:t>
            </a:r>
            <a:r>
              <a:rPr lang="en-US" sz="1600" dirty="0">
                <a:latin typeface="Helvetica" panose="020B0604020202020204" pitchFamily="34" charset="0"/>
                <a:ea typeface="Cambria" panose="02040503050406030204" pitchFamily="18" charset="0"/>
                <a:cs typeface="Helvetica" panose="020B0604020202020204" pitchFamily="34" charset="0"/>
              </a:rPr>
              <a:t>.</a:t>
            </a: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Contact with foreign nationals based solely on the obligations incurred as a result of a covered individual residing in a foreign country due to employment (payment of rent, utilities, etc.), and absent any additional bonds of affection or obligation, is </a:t>
            </a:r>
            <a:r>
              <a:rPr lang="en-US" sz="1600" b="1" dirty="0">
                <a:latin typeface="Helvetica" panose="020B0604020202020204" pitchFamily="34" charset="0"/>
                <a:ea typeface="Cambria" panose="02040503050406030204" pitchFamily="18" charset="0"/>
                <a:cs typeface="Helvetica" panose="020B0604020202020204" pitchFamily="34" charset="0"/>
              </a:rPr>
              <a:t>not required to be reported</a:t>
            </a:r>
            <a:r>
              <a:rPr lang="en-US" sz="1600" dirty="0">
                <a:latin typeface="Helvetica" panose="020B0604020202020204" pitchFamily="34" charset="0"/>
                <a:ea typeface="Cambria" panose="02040503050406030204" pitchFamily="18" charset="0"/>
                <a:cs typeface="Helvetica" panose="020B0604020202020204" pitchFamily="34" charset="0"/>
              </a:rPr>
              <a:t>.</a:t>
            </a:r>
          </a:p>
          <a:p>
            <a:pPr marL="352425" marR="186690" indent="-285750" algn="just">
              <a:spcBef>
                <a:spcPts val="0"/>
              </a:spcBef>
              <a:spcAft>
                <a:spcPts val="0"/>
              </a:spcAft>
              <a:buFont typeface="Arial" panose="020B0604020202020204" pitchFamily="34" charset="0"/>
              <a:buChar char="•"/>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R="186690"/>
            <a:r>
              <a:rPr lang="en-US" b="1" dirty="0">
                <a:latin typeface="Helvetica" panose="020B0604020202020204" pitchFamily="34" charset="0"/>
                <a:ea typeface="Cambria" panose="02040503050406030204" pitchFamily="18" charset="0"/>
                <a:cs typeface="Helvetica" panose="020B0604020202020204" pitchFamily="34" charset="0"/>
              </a:rPr>
              <a:t>REPORTABLE – UNOFFICIAL CONTACTS</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Unofficial contact with a known or suspected foreign intelligence entity.</a:t>
            </a: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Continuing association with known foreign nationals that involves bonds of affection, personal obligation, or intimate contact.</a:t>
            </a:r>
          </a:p>
          <a:p>
            <a:pPr marL="352425" marR="186690" indent="-285750" algn="just">
              <a:spcBef>
                <a:spcPts val="0"/>
              </a:spcBef>
              <a:spcAft>
                <a:spcPts val="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A covered individual employed by a cleared contractor with foreign affiliations (e.g. FOCI, multinational business structure) only needs to report such continuing associations if they involve bonds of affection, personal obligation, or intimate contact.</a:t>
            </a:r>
          </a:p>
          <a:p>
            <a:pPr marL="352425" marR="186690" indent="-285750" algn="jus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Continuing association with known foreign nationals that involves bonds of affection, personal obligation, or intimate contact. – Note that a covered individual employed by a cleared contractor with foreign affiliations (e.g., FOCI, multinational business structure) only needs to report such continuing associations if they involve bonds of affection, personal obligation, or intimate contact.</a:t>
            </a:r>
          </a:p>
          <a:p>
            <a:pPr marL="352425" marR="186690" indent="-285750" algn="just">
              <a:spcBef>
                <a:spcPts val="0"/>
              </a:spcBef>
              <a:spcAft>
                <a:spcPts val="0"/>
              </a:spcAft>
              <a:buFont typeface="Wingdings" panose="05000000000000000000" pitchFamily="2" charset="2"/>
              <a:buChar char="v"/>
            </a:pPr>
            <a:endParaRPr lang="en-US" sz="1600" dirty="0">
              <a:latin typeface="Helvetica" panose="020B0604020202020204" pitchFamily="34" charset="0"/>
              <a:ea typeface="Cambria" panose="02040503050406030204" pitchFamily="18" charset="0"/>
              <a:cs typeface="Helvetica" panose="020B0604020202020204" pitchFamily="34" charset="0"/>
            </a:endParaRPr>
          </a:p>
        </p:txBody>
      </p:sp>
      <p:sp>
        <p:nvSpPr>
          <p:cNvPr id="2" name="Footer Placeholder 6">
            <a:extLst>
              <a:ext uri="{FF2B5EF4-FFF2-40B4-BE49-F238E27FC236}">
                <a16:creationId xmlns:a16="http://schemas.microsoft.com/office/drawing/2014/main" id="{F3D2FF6A-4317-309B-D1BA-63A3372D905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8072153E-8932-785E-9A76-2167F0F81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5" name="Picture 2" descr="Foreign National Home Loans">
            <a:extLst>
              <a:ext uri="{FF2B5EF4-FFF2-40B4-BE49-F238E27FC236}">
                <a16:creationId xmlns:a16="http://schemas.microsoft.com/office/drawing/2014/main" id="{111029CC-92DC-6893-73F5-FCECDD24A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46" y="2379289"/>
            <a:ext cx="2909843" cy="182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9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214823" y="80089"/>
            <a:ext cx="5047290"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Foreign Contacts</a:t>
            </a:r>
          </a:p>
        </p:txBody>
      </p:sp>
      <p:sp>
        <p:nvSpPr>
          <p:cNvPr id="5" name="TextBox 4">
            <a:extLst>
              <a:ext uri="{FF2B5EF4-FFF2-40B4-BE49-F238E27FC236}">
                <a16:creationId xmlns:a16="http://schemas.microsoft.com/office/drawing/2014/main" id="{E1B2C603-DEE2-475F-89C8-A945E9681042}"/>
              </a:ext>
            </a:extLst>
          </p:cNvPr>
          <p:cNvSpPr txBox="1"/>
          <p:nvPr/>
        </p:nvSpPr>
        <p:spPr>
          <a:xfrm>
            <a:off x="5015060" y="813909"/>
            <a:ext cx="6808109" cy="4708981"/>
          </a:xfrm>
          <a:prstGeom prst="rect">
            <a:avLst/>
          </a:prstGeom>
          <a:noFill/>
          <a:ln>
            <a:noFill/>
          </a:ln>
        </p:spPr>
        <p:txBody>
          <a:bodyPr wrap="square">
            <a:spAutoFit/>
          </a:bodyPr>
          <a:lstStyle/>
          <a:p>
            <a:pPr marL="66675" marR="186690" algn="just"/>
            <a:endParaRPr lang="en-US" sz="800" b="1" dirty="0">
              <a:latin typeface="Helvetica" panose="020B0604020202020204" pitchFamily="34" charset="0"/>
              <a:ea typeface="Cambria" panose="02040503050406030204" pitchFamily="18" charset="0"/>
              <a:cs typeface="Helvetica" panose="020B0604020202020204" pitchFamily="34" charset="0"/>
            </a:endParaRPr>
          </a:p>
          <a:p>
            <a:pPr marL="66675" marR="186690" algn="just"/>
            <a:endParaRPr lang="en-US" sz="800" b="1" dirty="0">
              <a:latin typeface="Helvetica" panose="020B0604020202020204" pitchFamily="34" charset="0"/>
              <a:ea typeface="Cambria" panose="02040503050406030204" pitchFamily="18" charset="0"/>
              <a:cs typeface="Helvetica" panose="020B0604020202020204" pitchFamily="34" charset="0"/>
            </a:endParaRPr>
          </a:p>
          <a:p>
            <a:pPr marL="66675" marR="186690" algn="just">
              <a:spcBef>
                <a:spcPts val="0"/>
              </a:spcBef>
              <a:spcAft>
                <a:spcPts val="0"/>
              </a:spcAft>
            </a:pPr>
            <a:r>
              <a:rPr lang="en-US" dirty="0">
                <a:effectLst/>
                <a:latin typeface="Helvetica" panose="020B0604020202020204" pitchFamily="34" charset="0"/>
                <a:ea typeface="Cambria" panose="02040503050406030204" pitchFamily="18" charset="0"/>
                <a:cs typeface="Helvetica" panose="020B0604020202020204" pitchFamily="34" charset="0"/>
              </a:rPr>
              <a:t>Any</a:t>
            </a:r>
            <a:r>
              <a:rPr lang="en-US" spc="-4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contact</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with</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foreign</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national</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involving</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the</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b="1" dirty="0">
                <a:effectLst/>
                <a:latin typeface="Helvetica" panose="020B0604020202020204" pitchFamily="34" charset="0"/>
                <a:ea typeface="Cambria" panose="02040503050406030204" pitchFamily="18" charset="0"/>
                <a:cs typeface="Helvetica" panose="020B0604020202020204" pitchFamily="34" charset="0"/>
              </a:rPr>
              <a:t>exchange</a:t>
            </a:r>
            <a:r>
              <a:rPr lang="en-US" b="1" spc="-5" dirty="0">
                <a:effectLst/>
                <a:latin typeface="Helvetica" panose="020B0604020202020204" pitchFamily="34" charset="0"/>
                <a:ea typeface="Cambria" panose="02040503050406030204" pitchFamily="18" charset="0"/>
                <a:cs typeface="Helvetica" panose="020B0604020202020204" pitchFamily="34" charset="0"/>
              </a:rPr>
              <a:t> </a:t>
            </a:r>
            <a:r>
              <a:rPr lang="en-US" b="1" dirty="0">
                <a:effectLst/>
                <a:latin typeface="Helvetica" panose="020B0604020202020204" pitchFamily="34" charset="0"/>
                <a:ea typeface="Cambria" panose="02040503050406030204" pitchFamily="18" charset="0"/>
                <a:cs typeface="Helvetica" panose="020B0604020202020204" pitchFamily="34" charset="0"/>
              </a:rPr>
              <a:t>of</a:t>
            </a:r>
            <a:r>
              <a:rPr lang="en-US" b="1" spc="-15" dirty="0">
                <a:effectLst/>
                <a:latin typeface="Helvetica" panose="020B0604020202020204" pitchFamily="34" charset="0"/>
                <a:ea typeface="Cambria" panose="02040503050406030204" pitchFamily="18" charset="0"/>
                <a:cs typeface="Helvetica" panose="020B0604020202020204" pitchFamily="34" charset="0"/>
              </a:rPr>
              <a:t> </a:t>
            </a:r>
            <a:r>
              <a:rPr lang="en-US" b="1" dirty="0">
                <a:effectLst/>
                <a:latin typeface="Helvetica" panose="020B0604020202020204" pitchFamily="34" charset="0"/>
                <a:ea typeface="Cambria" panose="02040503050406030204" pitchFamily="18" charset="0"/>
                <a:cs typeface="Helvetica" panose="020B0604020202020204" pitchFamily="34" charset="0"/>
              </a:rPr>
              <a:t>personal</a:t>
            </a:r>
            <a:r>
              <a:rPr lang="en-US" b="1" spc="-15" dirty="0">
                <a:effectLst/>
                <a:latin typeface="Helvetica" panose="020B0604020202020204" pitchFamily="34" charset="0"/>
                <a:ea typeface="Cambria" panose="02040503050406030204" pitchFamily="18" charset="0"/>
                <a:cs typeface="Helvetica" panose="020B0604020202020204" pitchFamily="34" charset="0"/>
              </a:rPr>
              <a:t> </a:t>
            </a:r>
            <a:r>
              <a:rPr lang="en-US" b="1" dirty="0">
                <a:effectLst/>
                <a:latin typeface="Helvetica" panose="020B0604020202020204" pitchFamily="34" charset="0"/>
                <a:ea typeface="Cambria" panose="02040503050406030204" pitchFamily="18" charset="0"/>
                <a:cs typeface="Helvetica" panose="020B0604020202020204" pitchFamily="34" charset="0"/>
              </a:rPr>
              <a:t>information</a:t>
            </a:r>
            <a:r>
              <a:rPr lang="en-US" b="1" dirty="0">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a:t>
            </a:r>
            <a:r>
              <a:rPr lang="en-US" spc="-3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reportable</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instance</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involving</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an</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exchange</a:t>
            </a:r>
            <a:r>
              <a:rPr lang="en-US" spc="-1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of</a:t>
            </a:r>
            <a:r>
              <a:rPr lang="en-US" spc="-2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personal</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information</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with</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a</a:t>
            </a:r>
            <a:r>
              <a:rPr lang="en-US" spc="-2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foreign</a:t>
            </a:r>
            <a:r>
              <a:rPr lang="en-US" spc="-10"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national</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would</a:t>
            </a:r>
            <a:r>
              <a:rPr lang="en-US" spc="-23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meet</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the following</a:t>
            </a:r>
            <a:r>
              <a:rPr lang="en-US" spc="-5" dirty="0">
                <a:effectLst/>
                <a:latin typeface="Helvetica" panose="020B0604020202020204" pitchFamily="34" charset="0"/>
                <a:ea typeface="Cambria" panose="02040503050406030204" pitchFamily="18" charset="0"/>
                <a:cs typeface="Helvetica" panose="020B0604020202020204" pitchFamily="34" charset="0"/>
              </a:rPr>
              <a:t> </a:t>
            </a:r>
            <a:r>
              <a:rPr lang="en-US" dirty="0">
                <a:effectLst/>
                <a:latin typeface="Helvetica" panose="020B0604020202020204" pitchFamily="34" charset="0"/>
                <a:ea typeface="Cambria" panose="02040503050406030204" pitchFamily="18" charset="0"/>
                <a:cs typeface="Helvetica" panose="020B0604020202020204" pitchFamily="34" charset="0"/>
              </a:rPr>
              <a:t>criteria:</a:t>
            </a:r>
          </a:p>
          <a:p>
            <a:pPr marL="66675" marR="186690" algn="just">
              <a:spcBef>
                <a:spcPts val="0"/>
              </a:spcBef>
              <a:spcAft>
                <a:spcPts val="0"/>
              </a:spcAft>
            </a:pPr>
            <a:endParaRPr lang="en-US" sz="800" dirty="0">
              <a:effectLst/>
              <a:latin typeface="Helvetica" panose="020B0604020202020204" pitchFamily="34" charset="0"/>
              <a:ea typeface="Cambria" panose="02040503050406030204" pitchFamily="18" charset="0"/>
              <a:cs typeface="Helvetica" panose="020B0604020202020204" pitchFamily="34" charset="0"/>
            </a:endParaRPr>
          </a:p>
          <a:p>
            <a:pPr marL="866775" marR="186690" lvl="1" indent="-342900" algn="just">
              <a:buFont typeface="Wingdings" panose="05000000000000000000" pitchFamily="2" charset="2"/>
              <a:buChar char="v"/>
            </a:pPr>
            <a:r>
              <a:rPr lang="en-US" sz="1600" spc="0" dirty="0">
                <a:effectLst/>
                <a:latin typeface="Helvetica" panose="020B0604020202020204" pitchFamily="34" charset="0"/>
                <a:ea typeface="Cambria" panose="02040503050406030204" pitchFamily="18" charset="0"/>
                <a:cs typeface="Helvetica" panose="020B0604020202020204" pitchFamily="34" charset="0"/>
              </a:rPr>
              <a:t>The name and nationality of the foreign national are known by the covered individual</a:t>
            </a:r>
            <a:r>
              <a:rPr lang="en-US" sz="1600" spc="-24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during</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or after</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exchange of</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personal information, and</a:t>
            </a:r>
          </a:p>
          <a:p>
            <a:pPr marL="866775" marR="186690" lvl="1" indent="-342900" algn="just">
              <a:buFont typeface="Wingdings" panose="05000000000000000000" pitchFamily="2" charset="2"/>
              <a:buChar char="v"/>
            </a:pP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nature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of</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personal</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information</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provided</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by</a:t>
            </a:r>
            <a:r>
              <a:rPr lang="en-US" sz="1600" spc="-3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covered</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individual</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to</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foreign</a:t>
            </a:r>
            <a:r>
              <a:rPr lang="en-US" sz="1600" spc="-23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national is not reasonably expected to be accessible by the general public, nor to be</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willingly</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released to the</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general</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public</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by</a:t>
            </a:r>
            <a:r>
              <a:rPr lang="en-US" sz="1600" spc="-2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5" dirty="0">
                <a:effectLst/>
                <a:latin typeface="Helvetica" panose="020B0604020202020204" pitchFamily="34" charset="0"/>
                <a:ea typeface="Cambria" panose="02040503050406030204" pitchFamily="18" charset="0"/>
                <a:cs typeface="Helvetica" panose="020B0604020202020204" pitchFamily="34" charset="0"/>
              </a:rPr>
              <a:t> </a:t>
            </a:r>
            <a:r>
              <a:rPr lang="en-US" sz="1600" spc="0" dirty="0">
                <a:effectLst/>
                <a:latin typeface="Helvetica" panose="020B0604020202020204" pitchFamily="34" charset="0"/>
                <a:ea typeface="Cambria" panose="02040503050406030204" pitchFamily="18" charset="0"/>
                <a:cs typeface="Helvetica" panose="020B0604020202020204" pitchFamily="34" charset="0"/>
              </a:rPr>
              <a:t>covered individual, and</a:t>
            </a:r>
          </a:p>
          <a:p>
            <a:pPr marL="866775" marR="186690" lvl="1" indent="-342900" algn="just">
              <a:buFont typeface="Wingdings" panose="05000000000000000000" pitchFamily="2" charset="2"/>
              <a:buChar char="v"/>
            </a:pPr>
            <a:r>
              <a:rPr lang="en-US" sz="1600" dirty="0">
                <a:effectLst/>
                <a:latin typeface="Helvetica" panose="020B0604020202020204" pitchFamily="34" charset="0"/>
                <a:ea typeface="Cambria" panose="02040503050406030204" pitchFamily="18" charset="0"/>
                <a:cs typeface="Helvetica" panose="020B0604020202020204" pitchFamily="34" charset="0"/>
              </a:rPr>
              <a:t>Contact</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with</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the</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foreign</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national</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is</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re-occurring</a:t>
            </a:r>
            <a:r>
              <a:rPr lang="en-US" sz="1600" spc="-2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or</a:t>
            </a:r>
            <a:r>
              <a:rPr lang="en-US" sz="1600" spc="-15"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expected</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to</a:t>
            </a:r>
            <a:r>
              <a:rPr lang="en-US" sz="1600" spc="-10" dirty="0">
                <a:effectLst/>
                <a:latin typeface="Helvetica" panose="020B0604020202020204" pitchFamily="34" charset="0"/>
                <a:ea typeface="Cambria" panose="02040503050406030204" pitchFamily="18" charset="0"/>
                <a:cs typeface="Helvetica" panose="020B0604020202020204" pitchFamily="34" charset="0"/>
              </a:rPr>
              <a:t> </a:t>
            </a:r>
            <a:r>
              <a:rPr lang="en-US" sz="1600" dirty="0">
                <a:effectLst/>
                <a:latin typeface="Helvetica" panose="020B0604020202020204" pitchFamily="34" charset="0"/>
                <a:ea typeface="Cambria" panose="02040503050406030204" pitchFamily="18" charset="0"/>
                <a:cs typeface="Helvetica" panose="020B0604020202020204" pitchFamily="34" charset="0"/>
              </a:rPr>
              <a:t>re-occur</a:t>
            </a:r>
          </a:p>
          <a:p>
            <a:pPr marL="523875" marR="186690" lvl="1" algn="just"/>
            <a:endParaRPr lang="en-US" sz="800" dirty="0">
              <a:effectLst/>
              <a:latin typeface="Helvetica" panose="020B0604020202020204" pitchFamily="34" charset="0"/>
              <a:ea typeface="Cambria" panose="02040503050406030204" pitchFamily="18" charset="0"/>
              <a:cs typeface="Helvetica" panose="020B0604020202020204" pitchFamily="34" charset="0"/>
            </a:endParaRPr>
          </a:p>
          <a:p>
            <a:pPr marL="66675" marR="186690" algn="just"/>
            <a:r>
              <a:rPr lang="en-US" dirty="0">
                <a:latin typeface="Helvetica" panose="020B0604020202020204" pitchFamily="34" charset="0"/>
                <a:ea typeface="Cambria" panose="02040503050406030204" pitchFamily="18" charset="0"/>
                <a:cs typeface="Helvetica" panose="020B0604020202020204" pitchFamily="34" charset="0"/>
              </a:rPr>
              <a:t>Note that updates regarding continued association with known foreign nationals must be provided if any changes occur.</a:t>
            </a:r>
          </a:p>
        </p:txBody>
      </p:sp>
      <p:sp>
        <p:nvSpPr>
          <p:cNvPr id="2" name="Footer Placeholder 6">
            <a:extLst>
              <a:ext uri="{FF2B5EF4-FFF2-40B4-BE49-F238E27FC236}">
                <a16:creationId xmlns:a16="http://schemas.microsoft.com/office/drawing/2014/main" id="{FEE73B50-0C42-8D16-1A2F-05A318B8117C}"/>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8120EE56-7838-C2A1-EB80-3110E181B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10242" name="Picture 2" descr="Foreign National Contact Security Clearance Implications - YouTube">
            <a:extLst>
              <a:ext uri="{FF2B5EF4-FFF2-40B4-BE49-F238E27FC236}">
                <a16:creationId xmlns:a16="http://schemas.microsoft.com/office/drawing/2014/main" id="{02D9279A-D581-4D91-4530-3374AA7A7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24" y="2420579"/>
            <a:ext cx="4502138" cy="2532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65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77638" y="176338"/>
            <a:ext cx="4848045"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Behavior &amp; Conduct</a:t>
            </a:r>
          </a:p>
        </p:txBody>
      </p:sp>
      <p:sp>
        <p:nvSpPr>
          <p:cNvPr id="5" name="TextBox 4">
            <a:extLst>
              <a:ext uri="{FF2B5EF4-FFF2-40B4-BE49-F238E27FC236}">
                <a16:creationId xmlns:a16="http://schemas.microsoft.com/office/drawing/2014/main" id="{E1B2C603-DEE2-475F-89C8-A945E9681042}"/>
              </a:ext>
            </a:extLst>
          </p:cNvPr>
          <p:cNvSpPr txBox="1"/>
          <p:nvPr/>
        </p:nvSpPr>
        <p:spPr>
          <a:xfrm>
            <a:off x="207389" y="937995"/>
            <a:ext cx="8757502" cy="5940088"/>
          </a:xfrm>
          <a:prstGeom prst="rect">
            <a:avLst/>
          </a:prstGeom>
          <a:noFill/>
          <a:ln>
            <a:noFill/>
          </a:ln>
        </p:spPr>
        <p:txBody>
          <a:bodyPr wrap="square">
            <a:spAutoFit/>
          </a:bodyPr>
          <a:lstStyle/>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An unwillingness to comply with rules and regulations or to cooperate with security requirements.</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Unexplained affluence or excessive indebtedness. Includes bankruptcy or over 120 days delinquent on any debt.</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Alcohol abuse or Illegal use or misuse of drugs or drug activity.</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Alcohol and drug-related treatment.</a:t>
            </a:r>
          </a:p>
          <a:p>
            <a:pPr marL="352425" marR="186690" indent="-285750" algn="just">
              <a:spcBef>
                <a:spcPts val="0"/>
              </a:spcBef>
              <a:spcAft>
                <a:spcPts val="0"/>
              </a:spcAft>
              <a:buFont typeface="Wingdings" panose="05000000000000000000" pitchFamily="2" charset="2"/>
              <a:buChar char="v"/>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Apparent or suspected mental health issues where there is reason to believe it may impact the covered individual's ability to protect classified information or other information specifically prohibited by law from disclosure.</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Criminal conduct or arrests.</a:t>
            </a: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Any activity that raises doubts as to whether another covered individual's continued national security eligibility is clearly consistent with the interests of national security.</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Misuse of U.S. Government property or information systems.</a:t>
            </a: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Attempted elicitation, exploitation, blackmail, coercion, or enticement to obtain classified information or other information specifically prohibited by law from disclosure</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p:txBody>
      </p:sp>
      <p:sp>
        <p:nvSpPr>
          <p:cNvPr id="2" name="Footer Placeholder 6">
            <a:extLst>
              <a:ext uri="{FF2B5EF4-FFF2-40B4-BE49-F238E27FC236}">
                <a16:creationId xmlns:a16="http://schemas.microsoft.com/office/drawing/2014/main" id="{107857BF-25C6-5B98-55C8-B876EE682932}"/>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589E80C0-E432-F5E9-8E6F-B486ED273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8194" name="Picture 2" descr="The three moral codes of behaviour">
            <a:extLst>
              <a:ext uri="{FF2B5EF4-FFF2-40B4-BE49-F238E27FC236}">
                <a16:creationId xmlns:a16="http://schemas.microsoft.com/office/drawing/2014/main" id="{F7CF6FDE-1726-2DC8-D91A-36F1A6152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720" y="2730387"/>
            <a:ext cx="2762053" cy="16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159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74150" y="206819"/>
            <a:ext cx="5464148"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Foreign Affiliation</a:t>
            </a:r>
          </a:p>
        </p:txBody>
      </p:sp>
      <p:sp>
        <p:nvSpPr>
          <p:cNvPr id="5" name="TextBox 4">
            <a:extLst>
              <a:ext uri="{FF2B5EF4-FFF2-40B4-BE49-F238E27FC236}">
                <a16:creationId xmlns:a16="http://schemas.microsoft.com/office/drawing/2014/main" id="{E1B2C603-DEE2-475F-89C8-A945E9681042}"/>
              </a:ext>
            </a:extLst>
          </p:cNvPr>
          <p:cNvSpPr txBox="1"/>
          <p:nvPr/>
        </p:nvSpPr>
        <p:spPr>
          <a:xfrm>
            <a:off x="5824287" y="2551837"/>
            <a:ext cx="5464148" cy="1754326"/>
          </a:xfrm>
          <a:prstGeom prst="rect">
            <a:avLst/>
          </a:prstGeom>
          <a:noFill/>
          <a:ln>
            <a:noFill/>
          </a:ln>
        </p:spPr>
        <p:txBody>
          <a:bodyPr wrap="square">
            <a:spAutoFit/>
          </a:bodyPr>
          <a:lstStyle/>
          <a:p>
            <a:pPr marL="66675" marR="186690" algn="just">
              <a:spcBef>
                <a:spcPts val="0"/>
              </a:spcBef>
              <a:spcAft>
                <a:spcPts val="0"/>
              </a:spcAft>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Application for or receipt of foreign citizenship.</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Application for, possession, or use of a foreign passport or identity card for travel.</a:t>
            </a:r>
          </a:p>
          <a:p>
            <a:pPr marL="352425" marR="186690" indent="-285750" algn="just">
              <a:spcBef>
                <a:spcPts val="0"/>
              </a:spcBef>
              <a:spcAft>
                <a:spcPts val="0"/>
              </a:spcAft>
              <a:buFont typeface="Arial" panose="020B0604020202020204" pitchFamily="34" charset="0"/>
              <a:buChar char="•"/>
            </a:pPr>
            <a:endParaRPr lang="en-US"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CC22BDD6-281A-4AF2-9404-E15BF4E5F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65" y="1721740"/>
            <a:ext cx="4005319" cy="3983415"/>
          </a:xfrm>
          <a:prstGeom prst="rect">
            <a:avLst/>
          </a:prstGeom>
        </p:spPr>
      </p:pic>
      <p:sp>
        <p:nvSpPr>
          <p:cNvPr id="2" name="Footer Placeholder 6">
            <a:extLst>
              <a:ext uri="{FF2B5EF4-FFF2-40B4-BE49-F238E27FC236}">
                <a16:creationId xmlns:a16="http://schemas.microsoft.com/office/drawing/2014/main" id="{C93C2F84-D5B5-AC60-2920-EC4E1182F5EF}"/>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4" name="Picture 3" descr="A black and white logo&#10;&#10;Description automatically generated with low confidence">
            <a:extLst>
              <a:ext uri="{FF2B5EF4-FFF2-40B4-BE49-F238E27FC236}">
                <a16:creationId xmlns:a16="http://schemas.microsoft.com/office/drawing/2014/main" id="{BBD2AA99-9CBC-849A-5EB2-61CD38729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680644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50829" y="159685"/>
            <a:ext cx="4232635" cy="646331"/>
          </a:xfrm>
          <a:prstGeom prst="rect">
            <a:avLst/>
          </a:prstGeom>
          <a:noFill/>
        </p:spPr>
        <p:txBody>
          <a:bodyPr wrap="square" rtlCol="0">
            <a:spAutoFit/>
          </a:bodyPr>
          <a:lstStyle/>
          <a:p>
            <a:r>
              <a:rPr lang="en-US" sz="3600" b="1" dirty="0">
                <a:solidFill>
                  <a:srgbClr val="302D2F"/>
                </a:solidFill>
                <a:latin typeface="Helvetica" panose="020B0604020202020204" pitchFamily="34" charset="0"/>
                <a:ea typeface="+mj-ea"/>
                <a:cs typeface="Helvetica" panose="020B0604020202020204" pitchFamily="34" charset="0"/>
              </a:rPr>
              <a:t>Media Contact</a:t>
            </a:r>
          </a:p>
        </p:txBody>
      </p:sp>
      <p:sp>
        <p:nvSpPr>
          <p:cNvPr id="5" name="TextBox 4">
            <a:extLst>
              <a:ext uri="{FF2B5EF4-FFF2-40B4-BE49-F238E27FC236}">
                <a16:creationId xmlns:a16="http://schemas.microsoft.com/office/drawing/2014/main" id="{E1B2C603-DEE2-475F-89C8-A945E9681042}"/>
              </a:ext>
            </a:extLst>
          </p:cNvPr>
          <p:cNvSpPr txBox="1"/>
          <p:nvPr/>
        </p:nvSpPr>
        <p:spPr>
          <a:xfrm>
            <a:off x="408373" y="1815565"/>
            <a:ext cx="6024963" cy="2585323"/>
          </a:xfrm>
          <a:prstGeom prst="rect">
            <a:avLst/>
          </a:prstGeom>
          <a:noFill/>
          <a:ln>
            <a:noFill/>
          </a:ln>
        </p:spPr>
        <p:txBody>
          <a:bodyPr wrap="square">
            <a:spAutoFit/>
          </a:bodyPr>
          <a:lstStyle/>
          <a:p>
            <a:pPr marL="66675" marR="186690" algn="just">
              <a:spcBef>
                <a:spcPts val="0"/>
              </a:spcBef>
              <a:spcAft>
                <a:spcPts val="0"/>
              </a:spcAft>
            </a:pPr>
            <a:r>
              <a:rPr lang="en-US" b="1" dirty="0">
                <a:latin typeface="Helvetica" panose="020B0604020202020204" pitchFamily="34" charset="0"/>
                <a:ea typeface="Cambria" panose="02040503050406030204" pitchFamily="18" charset="0"/>
                <a:cs typeface="Helvetica" panose="020B0604020202020204" pitchFamily="34" charset="0"/>
              </a:rPr>
              <a:t>Contact with the media:</a:t>
            </a:r>
          </a:p>
          <a:p>
            <a:pPr marL="66675" marR="186690" algn="just">
              <a:spcBef>
                <a:spcPts val="0"/>
              </a:spcBef>
              <a:spcAft>
                <a:spcPts val="0"/>
              </a:spcAft>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If the media seeks or shows interest in classified information or information otherwise prohibited from public disclosure, and;</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If an associated investigation/ inquiry reveals a mishandling and/or unauthorized disclosure of classified information.</a:t>
            </a:r>
          </a:p>
        </p:txBody>
      </p:sp>
      <p:pic>
        <p:nvPicPr>
          <p:cNvPr id="3" name="Picture 2">
            <a:extLst>
              <a:ext uri="{FF2B5EF4-FFF2-40B4-BE49-F238E27FC236}">
                <a16:creationId xmlns:a16="http://schemas.microsoft.com/office/drawing/2014/main" id="{FD21677D-51B7-4634-B908-65C33CCE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75982" y="5250279"/>
            <a:ext cx="1771650" cy="1771650"/>
          </a:xfrm>
          <a:prstGeom prst="rect">
            <a:avLst/>
          </a:prstGeom>
        </p:spPr>
      </p:pic>
      <p:sp>
        <p:nvSpPr>
          <p:cNvPr id="2" name="Footer Placeholder 6">
            <a:extLst>
              <a:ext uri="{FF2B5EF4-FFF2-40B4-BE49-F238E27FC236}">
                <a16:creationId xmlns:a16="http://schemas.microsoft.com/office/drawing/2014/main" id="{3802A3B2-C876-F69F-1541-390DBF264AEF}"/>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4" name="Picture 3" descr="A black and white logo&#10;&#10;Description automatically generated with low confidence">
            <a:extLst>
              <a:ext uri="{FF2B5EF4-FFF2-40B4-BE49-F238E27FC236}">
                <a16:creationId xmlns:a16="http://schemas.microsoft.com/office/drawing/2014/main" id="{0ADCCB00-AE24-D54D-CBDD-9E38ABC8C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9218" name="Picture 2" descr="Media Contact - Media - Lingnan University">
            <a:extLst>
              <a:ext uri="{FF2B5EF4-FFF2-40B4-BE49-F238E27FC236}">
                <a16:creationId xmlns:a16="http://schemas.microsoft.com/office/drawing/2014/main" id="{2AF431E3-DFA2-E244-36A6-398EBCE46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850" y="1657843"/>
            <a:ext cx="4816418" cy="331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56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2C603-DEE2-475F-89C8-A945E9681042}"/>
              </a:ext>
            </a:extLst>
          </p:cNvPr>
          <p:cNvSpPr txBox="1"/>
          <p:nvPr/>
        </p:nvSpPr>
        <p:spPr>
          <a:xfrm>
            <a:off x="4716960" y="1526875"/>
            <a:ext cx="7075349" cy="4459857"/>
          </a:xfrm>
          <a:prstGeom prst="rect">
            <a:avLst/>
          </a:prstGeom>
        </p:spPr>
        <p:txBody>
          <a:bodyPr vert="horz" lIns="91440" tIns="45720" rIns="91440" bIns="45720" rtlCol="0" anchor="ctr">
            <a:noAutofit/>
          </a:bodyPr>
          <a:lstStyle/>
          <a:p>
            <a:pPr marL="123825" marR="186690" indent="-285750">
              <a:lnSpc>
                <a:spcPct val="90000"/>
              </a:lnSpc>
              <a:spcBef>
                <a:spcPts val="0"/>
              </a:spcBef>
              <a:spcAft>
                <a:spcPts val="60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409575" marR="186690" indent="-285750" algn="just">
              <a:lnSpc>
                <a:spcPct val="90000"/>
              </a:lnSpc>
              <a:spcBef>
                <a:spcPts val="0"/>
              </a:spcBef>
              <a:spcAft>
                <a:spcPts val="60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Unofficial foreign travel is required to be reported.</a:t>
            </a:r>
          </a:p>
          <a:p>
            <a:pPr marL="123825" marR="186690" indent="-285750" algn="just">
              <a:lnSpc>
                <a:spcPct val="90000"/>
              </a:lnSpc>
              <a:spcBef>
                <a:spcPts val="0"/>
              </a:spcBef>
              <a:spcAft>
                <a:spcPts val="60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409575" marR="186690" indent="-285750" algn="just">
              <a:lnSpc>
                <a:spcPct val="90000"/>
              </a:lnSpc>
              <a:spcBef>
                <a:spcPts val="0"/>
              </a:spcBef>
              <a:spcAft>
                <a:spcPts val="60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Unofficial foreign travel is defined as all travel other than that defined by “official foreign travel,” and includes any foreign travel conducted before, during, or after official foreign travel, and that does not meet the criteria of “official foreign travel”.</a:t>
            </a:r>
          </a:p>
          <a:p>
            <a:pPr marL="123825" marR="186690" indent="-285750" algn="just">
              <a:lnSpc>
                <a:spcPct val="90000"/>
              </a:lnSpc>
              <a:spcBef>
                <a:spcPts val="0"/>
              </a:spcBef>
              <a:spcAft>
                <a:spcPts val="60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409575" marR="186690" indent="-285750" algn="just">
              <a:lnSpc>
                <a:spcPct val="90000"/>
              </a:lnSpc>
              <a:spcBef>
                <a:spcPts val="0"/>
              </a:spcBef>
              <a:spcAft>
                <a:spcPts val="60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Official Foreign Travel is defined as foreign travel by covered individuals that is in direct support of an established U.S. Government contract with the ultimate customer being the U.S. Government, whether as a prime contractor or a sub-contractor (Official Travel does not require reporting).</a:t>
            </a:r>
          </a:p>
          <a:p>
            <a:pPr marL="66675" marR="186690" indent="-228600">
              <a:lnSpc>
                <a:spcPct val="90000"/>
              </a:lnSpc>
              <a:spcBef>
                <a:spcPts val="0"/>
              </a:spcBef>
              <a:spcAft>
                <a:spcPts val="600"/>
              </a:spcAft>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DC34C175-7CF6-41B0-9544-08F9D71F29AA}"/>
              </a:ext>
            </a:extLst>
          </p:cNvPr>
          <p:cNvSpPr txBox="1"/>
          <p:nvPr/>
        </p:nvSpPr>
        <p:spPr>
          <a:xfrm>
            <a:off x="0" y="188205"/>
            <a:ext cx="8100204" cy="52751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Unofficial Foreign Travel Reporting</a:t>
            </a:r>
          </a:p>
        </p:txBody>
      </p:sp>
      <p:sp>
        <p:nvSpPr>
          <p:cNvPr id="2" name="Footer Placeholder 6">
            <a:extLst>
              <a:ext uri="{FF2B5EF4-FFF2-40B4-BE49-F238E27FC236}">
                <a16:creationId xmlns:a16="http://schemas.microsoft.com/office/drawing/2014/main" id="{0D0C98AD-2779-9490-CAD4-7DBC3DA52AD2}"/>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4" name="Picture 3" descr="A black and white logo&#10;&#10;Description automatically generated with low confidence">
            <a:extLst>
              <a:ext uri="{FF2B5EF4-FFF2-40B4-BE49-F238E27FC236}">
                <a16:creationId xmlns:a16="http://schemas.microsoft.com/office/drawing/2014/main" id="{B92804B8-3C9A-14F5-D7C2-3AD84E2D8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11" name="Picture 10">
            <a:extLst>
              <a:ext uri="{FF2B5EF4-FFF2-40B4-BE49-F238E27FC236}">
                <a16:creationId xmlns:a16="http://schemas.microsoft.com/office/drawing/2014/main" id="{D6CE91A8-3127-08B8-03D2-FFADE7248A47}"/>
              </a:ext>
            </a:extLst>
          </p:cNvPr>
          <p:cNvPicPr>
            <a:picLocks noChangeAspect="1"/>
          </p:cNvPicPr>
          <p:nvPr/>
        </p:nvPicPr>
        <p:blipFill>
          <a:blip r:embed="rId3"/>
          <a:stretch>
            <a:fillRect/>
          </a:stretch>
        </p:blipFill>
        <p:spPr>
          <a:xfrm>
            <a:off x="349817" y="1390021"/>
            <a:ext cx="4155922" cy="4428550"/>
          </a:xfrm>
          <a:prstGeom prst="rect">
            <a:avLst/>
          </a:prstGeom>
        </p:spPr>
      </p:pic>
    </p:spTree>
    <p:extLst>
      <p:ext uri="{BB962C8B-B14F-4D97-AF65-F5344CB8AC3E}">
        <p14:creationId xmlns:p14="http://schemas.microsoft.com/office/powerpoint/2010/main" val="38731968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0" y="171869"/>
            <a:ext cx="8626415"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Unofficial Foreign Travel Process</a:t>
            </a:r>
          </a:p>
        </p:txBody>
      </p:sp>
      <p:sp>
        <p:nvSpPr>
          <p:cNvPr id="5" name="TextBox 4">
            <a:extLst>
              <a:ext uri="{FF2B5EF4-FFF2-40B4-BE49-F238E27FC236}">
                <a16:creationId xmlns:a16="http://schemas.microsoft.com/office/drawing/2014/main" id="{E1B2C603-DEE2-475F-89C8-A945E9681042}"/>
              </a:ext>
            </a:extLst>
          </p:cNvPr>
          <p:cNvSpPr txBox="1"/>
          <p:nvPr/>
        </p:nvSpPr>
        <p:spPr>
          <a:xfrm>
            <a:off x="2820838" y="827071"/>
            <a:ext cx="8998570" cy="5847755"/>
          </a:xfrm>
          <a:prstGeom prst="rect">
            <a:avLst/>
          </a:prstGeom>
          <a:noFill/>
          <a:ln>
            <a:noFill/>
          </a:ln>
        </p:spPr>
        <p:txBody>
          <a:bodyPr wrap="square">
            <a:spAutoFit/>
          </a:bodyPr>
          <a:lstStyle/>
          <a:p>
            <a:pPr marL="66675" marR="186690" algn="just">
              <a:spcBef>
                <a:spcPts val="0"/>
              </a:spcBef>
              <a:spcAft>
                <a:spcPts val="0"/>
              </a:spcAft>
            </a:pPr>
            <a:r>
              <a:rPr lang="en-US" dirty="0">
                <a:latin typeface="Helvetica" panose="020B0604020202020204" pitchFamily="34" charset="0"/>
                <a:ea typeface="Cambria" panose="02040503050406030204" pitchFamily="18" charset="0"/>
                <a:cs typeface="Helvetica" panose="020B0604020202020204" pitchFamily="34" charset="0"/>
              </a:rPr>
              <a:t>DoD considers unofficial foreign travel by a covered individual under DoD NISP security cognizance as approved when the first set of items 1-4 occur as follows:</a:t>
            </a:r>
          </a:p>
          <a:p>
            <a:pPr marL="66675" marR="186690" algn="just">
              <a:spcBef>
                <a:spcPts val="0"/>
              </a:spcBef>
              <a:spcAft>
                <a:spcPts val="0"/>
              </a:spcAft>
            </a:pPr>
            <a:endParaRPr lang="en-US" dirty="0">
              <a:latin typeface="Helvetica" panose="020B0604020202020204" pitchFamily="34" charset="0"/>
              <a:ea typeface="Cambria" panose="02040503050406030204" pitchFamily="18" charset="0"/>
              <a:cs typeface="Helvetica" panose="020B0604020202020204" pitchFamily="34" charset="0"/>
            </a:endParaRPr>
          </a:p>
          <a:p>
            <a:pPr marL="866775" marR="186690" lvl="1" indent="-342900" algn="just">
              <a:buFont typeface="+mj-lt"/>
              <a:buAutoNum type="arabicPeriod"/>
            </a:pPr>
            <a:r>
              <a:rPr lang="en-US" sz="1600" dirty="0">
                <a:latin typeface="Helvetica" panose="020B0604020202020204" pitchFamily="34" charset="0"/>
                <a:ea typeface="Cambria" panose="02040503050406030204" pitchFamily="18" charset="0"/>
                <a:cs typeface="Helvetica" panose="020B0604020202020204" pitchFamily="34" charset="0"/>
              </a:rPr>
              <a:t>The covered individual (i.e., cleared employee) notifies the cleared contractor (e.g., Facility Security Officer or assigned designee) before foreign travel. If notification does not occur in advance, the covered individual must notify the cleared contractor as soon as possible after the travel occurs, not to exceed 5 business days.</a:t>
            </a:r>
          </a:p>
          <a:p>
            <a:pPr marL="866775" marR="186690" lvl="1" indent="-342900" algn="just">
              <a:buFont typeface="+mj-lt"/>
              <a:buAutoNum type="arabicPeriod"/>
            </a:pPr>
            <a:endParaRPr lang="en-US" sz="1600" dirty="0">
              <a:latin typeface="Helvetica" panose="020B0604020202020204" pitchFamily="34" charset="0"/>
              <a:ea typeface="Cambria" panose="02040503050406030204" pitchFamily="18" charset="0"/>
              <a:cs typeface="Helvetica" panose="020B0604020202020204" pitchFamily="34" charset="0"/>
            </a:endParaRPr>
          </a:p>
          <a:p>
            <a:pPr marL="866775" marR="186690" lvl="1" indent="-342900" algn="just">
              <a:buFont typeface="+mj-lt"/>
              <a:buAutoNum type="arabicPeriod"/>
            </a:pPr>
            <a:r>
              <a:rPr lang="en-US" sz="1600" dirty="0">
                <a:latin typeface="Helvetica" panose="020B0604020202020204" pitchFamily="34" charset="0"/>
                <a:ea typeface="Cambria" panose="02040503050406030204" pitchFamily="18" charset="0"/>
                <a:cs typeface="Helvetica" panose="020B0604020202020204" pitchFamily="34" charset="0"/>
              </a:rPr>
              <a:t>FSO provides covered individual with a Foreign Travel Security Briefing (includes important Government foreign travel site links for tips) and Pre-Foreign Travel Security form. The covered individual submits a completed form with travel itinerary to the FSO.  Travel details are entered into the DCSA system of record.</a:t>
            </a:r>
          </a:p>
          <a:p>
            <a:pPr marL="866775" marR="186690" lvl="1" indent="-342900" algn="just">
              <a:buFont typeface="+mj-lt"/>
              <a:buAutoNum type="arabicPeriod"/>
            </a:pPr>
            <a:endParaRPr lang="en-US" sz="1600" dirty="0">
              <a:latin typeface="Helvetica" panose="020B0604020202020204" pitchFamily="34" charset="0"/>
              <a:ea typeface="Cambria" panose="02040503050406030204" pitchFamily="18" charset="0"/>
              <a:cs typeface="Helvetica" panose="020B0604020202020204" pitchFamily="34" charset="0"/>
            </a:endParaRPr>
          </a:p>
          <a:p>
            <a:pPr marL="866775" marR="186690" lvl="1" indent="-342900" algn="just">
              <a:buFont typeface="+mj-lt"/>
              <a:buAutoNum type="arabicPeriod"/>
            </a:pPr>
            <a:r>
              <a:rPr lang="en-US" sz="1600" dirty="0">
                <a:latin typeface="Helvetica" panose="020B0604020202020204" pitchFamily="34" charset="0"/>
                <a:ea typeface="Cambria" panose="02040503050406030204" pitchFamily="18" charset="0"/>
                <a:cs typeface="Helvetica" panose="020B0604020202020204" pitchFamily="34" charset="0"/>
              </a:rPr>
              <a:t>The cleared contractor coordinates with a DCSA Counterintelligence Special Agent (CISA) for appropriate pre-foreign travel briefings when the covered individual is traveling to a foreign country listed in the Director of National Intelligence’s Worldwide Threat Assessment of the U.S. Intelligence Community which is available at </a:t>
            </a:r>
            <a:r>
              <a:rPr lang="en-US" sz="1600" dirty="0">
                <a:hlinkClick r:id="rId2"/>
              </a:rPr>
              <a:t>Congressional Testimonies 2023 (dni.gov)</a:t>
            </a:r>
            <a:r>
              <a:rPr lang="en-US" sz="1600" dirty="0"/>
              <a:t>.</a:t>
            </a:r>
          </a:p>
          <a:p>
            <a:pPr marL="866775" marR="186690" lvl="1" indent="-342900" algn="just">
              <a:buFont typeface="+mj-lt"/>
              <a:buAutoNum type="arabicPeriod"/>
            </a:pPr>
            <a:endParaRPr lang="en-US" sz="1600" dirty="0"/>
          </a:p>
          <a:p>
            <a:pPr marL="866775" marR="186690" lvl="1" indent="-342900" algn="just">
              <a:buFont typeface="+mj-lt"/>
              <a:buAutoNum type="arabicPeriod"/>
            </a:pPr>
            <a:r>
              <a:rPr lang="en-US" sz="1600" dirty="0">
                <a:latin typeface="Helvetica" panose="020B0604020202020204" pitchFamily="34" charset="0"/>
                <a:ea typeface="Cambria" panose="02040503050406030204" pitchFamily="18" charset="0"/>
                <a:cs typeface="Helvetica" panose="020B0604020202020204" pitchFamily="34" charset="0"/>
              </a:rPr>
              <a:t>Once the covered individual returns from their travel destination, the FSO provides the individual with a Post Foreign Travel Debriefing form for completion.  Once received, the FSO updates and closes out the travel in the DCSA system of record.</a:t>
            </a:r>
          </a:p>
          <a:p>
            <a:pPr marL="866775" marR="186690" lvl="1" indent="-342900" algn="just">
              <a:buFont typeface="+mj-lt"/>
              <a:buAutoNum type="arabicPeriod"/>
            </a:pPr>
            <a:endParaRPr lang="en-US" sz="1600" dirty="0">
              <a:latin typeface="Helvetica" panose="020B0604020202020204" pitchFamily="34" charset="0"/>
              <a:ea typeface="Cambria" panose="02040503050406030204" pitchFamily="18" charset="0"/>
              <a:cs typeface="Helvetica" panose="020B0604020202020204" pitchFamily="34" charset="0"/>
            </a:endParaRPr>
          </a:p>
        </p:txBody>
      </p:sp>
      <p:sp>
        <p:nvSpPr>
          <p:cNvPr id="2" name="Footer Placeholder 6">
            <a:extLst>
              <a:ext uri="{FF2B5EF4-FFF2-40B4-BE49-F238E27FC236}">
                <a16:creationId xmlns:a16="http://schemas.microsoft.com/office/drawing/2014/main" id="{AE4C077D-A604-4500-AFF2-9D23E0D8B4AF}"/>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1FD54F86-A17C-4670-E3DD-075CB5699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4" name="Picture 2" descr="Image result for foreign travel images">
            <a:extLst>
              <a:ext uri="{FF2B5EF4-FFF2-40B4-BE49-F238E27FC236}">
                <a16:creationId xmlns:a16="http://schemas.microsoft.com/office/drawing/2014/main" id="{96F98F60-0FCF-FC65-ED1E-178D3EFF9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01" y="2643996"/>
            <a:ext cx="2604668"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34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05759" y="87490"/>
            <a:ext cx="9245275"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Post Unofficial Foreign Travel Debrief</a:t>
            </a:r>
          </a:p>
        </p:txBody>
      </p:sp>
      <p:sp>
        <p:nvSpPr>
          <p:cNvPr id="5" name="TextBox 4">
            <a:extLst>
              <a:ext uri="{FF2B5EF4-FFF2-40B4-BE49-F238E27FC236}">
                <a16:creationId xmlns:a16="http://schemas.microsoft.com/office/drawing/2014/main" id="{E1B2C603-DEE2-475F-89C8-A945E9681042}"/>
              </a:ext>
            </a:extLst>
          </p:cNvPr>
          <p:cNvSpPr txBox="1"/>
          <p:nvPr/>
        </p:nvSpPr>
        <p:spPr>
          <a:xfrm>
            <a:off x="327803" y="1330544"/>
            <a:ext cx="11654287" cy="5355312"/>
          </a:xfrm>
          <a:prstGeom prst="rect">
            <a:avLst/>
          </a:prstGeom>
          <a:noFill/>
          <a:ln>
            <a:noFill/>
          </a:ln>
        </p:spPr>
        <p:txBody>
          <a:bodyPr wrap="square">
            <a:spAutoFit/>
          </a:bodyPr>
          <a:lstStyle/>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Deviations from submitted travel itinerary must be reported by the covered individual to the cleared contractor (FSO or assigned designee) within five business days of return.</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Unplanned day trips to Canada or Mexico by persons residing in the U.S. must be reported to the cleared contractor (FSO or assigned designee) within five business days of return.</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Unofficial foreign travel under emergency circumstances does not require pre-approval, however, the covered individual should advise their FSO of the emergency foreign travel prior to departure. Reporting, consisting of a complete travel itinerary, shall be accomplished within five business days of return.</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Covered individuals who are employed by the contractor and who reside abroad are required to report all unofficial foreign travel outside of the foreign country in which they reside. If reports of aggregated unofficial foreign travel are submitted for such covered individuals, the reporting period for that covered individual must not exceed 120 days.</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352425" marR="186690" indent="-285750" algn="just">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Unofficial foreign travel that is not reported in advance and does not fall under the above circumstances, shall be reported to the cleared contractor (FSO or assigned designee) as soon as possible after the travel occurs.</a:t>
            </a:r>
          </a:p>
          <a:p>
            <a:pPr marL="66675" marR="186690" algn="just">
              <a:spcBef>
                <a:spcPts val="0"/>
              </a:spcBef>
              <a:spcAft>
                <a:spcPts val="0"/>
              </a:spcAft>
            </a:pP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2" name="Footer Placeholder 6">
            <a:extLst>
              <a:ext uri="{FF2B5EF4-FFF2-40B4-BE49-F238E27FC236}">
                <a16:creationId xmlns:a16="http://schemas.microsoft.com/office/drawing/2014/main" id="{8DCAC1AA-94C9-BCCD-CDC3-A4F56598B31B}"/>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55806D7A-69E0-A392-1279-4FCFB5B66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2050" name="Picture 2" descr="View from the Top | Travel Memories">
            <a:extLst>
              <a:ext uri="{FF2B5EF4-FFF2-40B4-BE49-F238E27FC236}">
                <a16:creationId xmlns:a16="http://schemas.microsoft.com/office/drawing/2014/main" id="{2A1FEBD6-4D06-98A8-9E2A-8C917AF32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56" y="87490"/>
            <a:ext cx="2219740" cy="124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5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80474" y="164850"/>
            <a:ext cx="11758484" cy="1077218"/>
          </a:xfrm>
          <a:prstGeom prst="rect">
            <a:avLst/>
          </a:prstGeom>
          <a:noFill/>
        </p:spPr>
        <p:txBody>
          <a:bodyPr wrap="square" rtlCol="0">
            <a:spAutoFit/>
          </a:bodyPr>
          <a:lstStyle/>
          <a:p>
            <a:r>
              <a:rPr lang="en-US" sz="3200" b="1" dirty="0">
                <a:solidFill>
                  <a:srgbClr val="302D2F"/>
                </a:solidFill>
                <a:latin typeface="Helvetica" panose="020B0604020202020204" pitchFamily="34" charset="0"/>
                <a:ea typeface="+mj-ea"/>
                <a:cs typeface="Helvetica" panose="020B0604020202020204" pitchFamily="34" charset="0"/>
              </a:rPr>
              <a:t>Marijuana, Cannabidiol (CBD), and Investments by Persons in Marijuana-related Businesses</a:t>
            </a:r>
          </a:p>
        </p:txBody>
      </p:sp>
      <p:sp>
        <p:nvSpPr>
          <p:cNvPr id="5" name="TextBox 4">
            <a:extLst>
              <a:ext uri="{FF2B5EF4-FFF2-40B4-BE49-F238E27FC236}">
                <a16:creationId xmlns:a16="http://schemas.microsoft.com/office/drawing/2014/main" id="{E1B2C603-DEE2-475F-89C8-A945E9681042}"/>
              </a:ext>
            </a:extLst>
          </p:cNvPr>
          <p:cNvSpPr txBox="1"/>
          <p:nvPr/>
        </p:nvSpPr>
        <p:spPr>
          <a:xfrm>
            <a:off x="646300" y="1666868"/>
            <a:ext cx="6034838" cy="4524315"/>
          </a:xfrm>
          <a:prstGeom prst="rect">
            <a:avLst/>
          </a:prstGeom>
          <a:noFill/>
          <a:ln>
            <a:noFill/>
          </a:ln>
        </p:spPr>
        <p:txBody>
          <a:bodyPr wrap="square">
            <a:spAutoFit/>
          </a:bodyPr>
          <a:lstStyle/>
          <a:p>
            <a:pPr marL="66675" marR="186690" algn="just">
              <a:spcBef>
                <a:spcPts val="0"/>
              </a:spcBef>
              <a:spcAft>
                <a:spcPts val="0"/>
              </a:spcAft>
            </a:pPr>
            <a:r>
              <a:rPr lang="en-US" dirty="0">
                <a:latin typeface="Helvetica" panose="020B0604020202020204" pitchFamily="34" charset="0"/>
                <a:cs typeface="Helvetica" panose="020B0604020202020204" pitchFamily="34" charset="0"/>
              </a:rPr>
              <a:t>It is important to note, first and foremost, that marijuana remains a Schedule 1 Drug and cleared personnel are prohibited from using this drug, regardless of local law or even if granted a medical prescription for the drug. However, there continues to be confusion related to the various changes at State and Federal levels regarding. </a:t>
            </a:r>
          </a:p>
          <a:p>
            <a:pPr marL="66675" marR="186690" algn="just">
              <a:spcBef>
                <a:spcPts val="0"/>
              </a:spcBef>
              <a:spcAft>
                <a:spcPts val="0"/>
              </a:spcAft>
            </a:pPr>
            <a:endParaRPr lang="en-US" dirty="0">
              <a:latin typeface="Helvetica" panose="020B0604020202020204" pitchFamily="34" charset="0"/>
              <a:cs typeface="Helvetica" panose="020B0604020202020204" pitchFamily="34" charset="0"/>
            </a:endParaRPr>
          </a:p>
          <a:p>
            <a:pPr marL="66675" marR="186690" algn="just"/>
            <a:r>
              <a:rPr lang="en-US" dirty="0">
                <a:latin typeface="Helvetica" panose="020B0604020202020204" pitchFamily="34" charset="0"/>
                <a:cs typeface="Helvetica" panose="020B0604020202020204" pitchFamily="34" charset="0"/>
              </a:rPr>
              <a:t>On 21 December 2021, the Director of National Intelligence released a memo to agencies involved in the adjudication of personnel clearances. It is worth noting that this guidance specifically calls out continued issues related to marijuana. Beyond abstaining from direct marijuana use, cleared personnel should also be aware of issues related to CBD and marijuana-related businesses.</a:t>
            </a:r>
          </a:p>
        </p:txBody>
      </p:sp>
      <p:pic>
        <p:nvPicPr>
          <p:cNvPr id="6" name="Picture 5" descr="A picture containing person, standing, crowd&#10;&#10;Description automatically generated">
            <a:extLst>
              <a:ext uri="{FF2B5EF4-FFF2-40B4-BE49-F238E27FC236}">
                <a16:creationId xmlns:a16="http://schemas.microsoft.com/office/drawing/2014/main" id="{5C0F2CED-81A4-4540-9D46-9665938B6A68}"/>
              </a:ext>
            </a:extLst>
          </p:cNvPr>
          <p:cNvPicPr>
            <a:picLocks noChangeAspect="1"/>
          </p:cNvPicPr>
          <p:nvPr/>
        </p:nvPicPr>
        <p:blipFill rotWithShape="1">
          <a:blip r:embed="rId2">
            <a:extLst>
              <a:ext uri="{28A0092B-C50C-407E-A947-70E740481C1C}">
                <a14:useLocalDpi xmlns:a14="http://schemas.microsoft.com/office/drawing/2010/main" val="0"/>
              </a:ext>
            </a:extLst>
          </a:blip>
          <a:srcRect l="34252" r="9411"/>
          <a:stretch/>
        </p:blipFill>
        <p:spPr>
          <a:xfrm>
            <a:off x="7341078" y="1496573"/>
            <a:ext cx="4109049" cy="4864907"/>
          </a:xfrm>
          <a:prstGeom prst="rect">
            <a:avLst/>
          </a:prstGeom>
          <a:ln w="28575">
            <a:solidFill>
              <a:schemeClr val="tx1"/>
            </a:solidFill>
          </a:ln>
        </p:spPr>
      </p:pic>
      <p:sp>
        <p:nvSpPr>
          <p:cNvPr id="2" name="Footer Placeholder 6">
            <a:extLst>
              <a:ext uri="{FF2B5EF4-FFF2-40B4-BE49-F238E27FC236}">
                <a16:creationId xmlns:a16="http://schemas.microsoft.com/office/drawing/2014/main" id="{8C28E8FD-DAEF-F75F-4EB8-DDF9BEA70B81}"/>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B1E84770-186D-DC7A-B10D-9221A9337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1291796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A9E3F7-81F7-48FE-91C5-C034D6DDF4A6}"/>
              </a:ext>
            </a:extLst>
          </p:cNvPr>
          <p:cNvSpPr txBox="1"/>
          <p:nvPr/>
        </p:nvSpPr>
        <p:spPr>
          <a:xfrm>
            <a:off x="544809" y="1731365"/>
            <a:ext cx="5902395" cy="369332"/>
          </a:xfrm>
          <a:prstGeom prst="rect">
            <a:avLst/>
          </a:prstGeom>
          <a:noFill/>
          <a:ln>
            <a:noFill/>
          </a:ln>
        </p:spPr>
        <p:txBody>
          <a:bodyPr wrap="square" rtlCol="0">
            <a:spAutoFit/>
          </a:bodyPr>
          <a:lstStyle/>
          <a:p>
            <a:pPr algn="ctr"/>
            <a:r>
              <a:rPr lang="en-US" dirty="0">
                <a:latin typeface="Helvetica" panose="020B0604020202020204" pitchFamily="34" charset="0"/>
                <a:cs typeface="Helvetica" panose="020B0604020202020204" pitchFamily="34" charset="0"/>
              </a:rPr>
              <a:t>First and foremost, it is important to remember that…</a:t>
            </a:r>
          </a:p>
        </p:txBody>
      </p:sp>
      <p:sp>
        <p:nvSpPr>
          <p:cNvPr id="9" name="TextBox 8">
            <a:extLst>
              <a:ext uri="{FF2B5EF4-FFF2-40B4-BE49-F238E27FC236}">
                <a16:creationId xmlns:a16="http://schemas.microsoft.com/office/drawing/2014/main" id="{E68AF485-C313-4083-97D5-272EF648C73E}"/>
              </a:ext>
            </a:extLst>
          </p:cNvPr>
          <p:cNvSpPr txBox="1"/>
          <p:nvPr/>
        </p:nvSpPr>
        <p:spPr>
          <a:xfrm>
            <a:off x="544809" y="3885916"/>
            <a:ext cx="6080277" cy="1477328"/>
          </a:xfrm>
          <a:prstGeom prst="rect">
            <a:avLst/>
          </a:prstGeom>
          <a:noFill/>
          <a:ln>
            <a:noFill/>
          </a:ln>
        </p:spPr>
        <p:txBody>
          <a:bodyPr wrap="square" rtlCol="0">
            <a:spAutoFit/>
          </a:bodyPr>
          <a:lstStyle/>
          <a:p>
            <a:pPr algn="just"/>
            <a:r>
              <a:rPr lang="en-US" dirty="0">
                <a:solidFill>
                  <a:srgbClr val="2E2B2D"/>
                </a:solidFill>
                <a:latin typeface="Helvetica" panose="020B0604020202020204" pitchFamily="34" charset="0"/>
                <a:cs typeface="Helvetica" panose="020B0604020202020204" pitchFamily="34" charset="0"/>
              </a:rPr>
              <a:t>The mainstay of most intelligence services worldwide is the recruitment of well-placed assets who can provide insightful intelligence on collection requirements. Most sensitive military and civilian jobs are of special interest to adversaries and foreign intelligence services.</a:t>
            </a:r>
          </a:p>
        </p:txBody>
      </p:sp>
      <p:pic>
        <p:nvPicPr>
          <p:cNvPr id="13" name="Picture 12" descr="A picture containing text, outdoor, sign, dirt&#10;&#10;Description automatically generated">
            <a:extLst>
              <a:ext uri="{FF2B5EF4-FFF2-40B4-BE49-F238E27FC236}">
                <a16:creationId xmlns:a16="http://schemas.microsoft.com/office/drawing/2014/main" id="{1EC06D94-68BB-4467-9F5E-0EEDC18146F8}"/>
              </a:ext>
            </a:extLst>
          </p:cNvPr>
          <p:cNvPicPr>
            <a:picLocks noChangeAspect="1"/>
          </p:cNvPicPr>
          <p:nvPr/>
        </p:nvPicPr>
        <p:blipFill rotWithShape="1">
          <a:blip r:embed="rId2">
            <a:extLst>
              <a:ext uri="{28A0092B-C50C-407E-A947-70E740481C1C}">
                <a14:useLocalDpi xmlns:a14="http://schemas.microsoft.com/office/drawing/2010/main" val="0"/>
              </a:ext>
            </a:extLst>
          </a:blip>
          <a:srcRect r="30261"/>
          <a:stretch/>
        </p:blipFill>
        <p:spPr>
          <a:xfrm>
            <a:off x="7002491" y="912395"/>
            <a:ext cx="4661951" cy="5013676"/>
          </a:xfrm>
          <a:prstGeom prst="rect">
            <a:avLst/>
          </a:prstGeom>
          <a:ln w="28575">
            <a:solidFill>
              <a:schemeClr val="tx1"/>
            </a:solidFill>
          </a:ln>
        </p:spPr>
      </p:pic>
      <p:sp>
        <p:nvSpPr>
          <p:cNvPr id="2" name="Footer Placeholder 6">
            <a:extLst>
              <a:ext uri="{FF2B5EF4-FFF2-40B4-BE49-F238E27FC236}">
                <a16:creationId xmlns:a16="http://schemas.microsoft.com/office/drawing/2014/main" id="{DD773719-7F6A-6F3F-966B-D67F10919524}"/>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16C5E33F-3D8B-FE12-9642-8D2464C26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
        <p:nvSpPr>
          <p:cNvPr id="12" name="TextBox 11">
            <a:extLst>
              <a:ext uri="{FF2B5EF4-FFF2-40B4-BE49-F238E27FC236}">
                <a16:creationId xmlns:a16="http://schemas.microsoft.com/office/drawing/2014/main" id="{774B331D-9EB9-E091-B04B-2C886C0F45F8}"/>
              </a:ext>
            </a:extLst>
          </p:cNvPr>
          <p:cNvSpPr txBox="1"/>
          <p:nvPr/>
        </p:nvSpPr>
        <p:spPr>
          <a:xfrm>
            <a:off x="1654583" y="2767103"/>
            <a:ext cx="3745553" cy="523220"/>
          </a:xfrm>
          <a:prstGeom prst="rect">
            <a:avLst/>
          </a:prstGeom>
          <a:noFill/>
        </p:spPr>
        <p:txBody>
          <a:bodyPr wrap="square">
            <a:spAutoFit/>
          </a:bodyPr>
          <a:lstStyle/>
          <a:p>
            <a:pPr algn="l"/>
            <a:r>
              <a:rPr lang="en-US" sz="2800" b="1" dirty="0">
                <a:solidFill>
                  <a:srgbClr val="C00000"/>
                </a:solidFill>
                <a:latin typeface="Helvetica" panose="020B0604020202020204" pitchFamily="34" charset="0"/>
                <a:cs typeface="Helvetica" panose="020B0604020202020204" pitchFamily="34" charset="0"/>
              </a:rPr>
              <a:t>There is a Threat!</a:t>
            </a:r>
          </a:p>
        </p:txBody>
      </p:sp>
    </p:spTree>
    <p:extLst>
      <p:ext uri="{BB962C8B-B14F-4D97-AF65-F5344CB8AC3E}">
        <p14:creationId xmlns:p14="http://schemas.microsoft.com/office/powerpoint/2010/main" val="3024791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2C603-DEE2-475F-89C8-A945E9681042}"/>
              </a:ext>
            </a:extLst>
          </p:cNvPr>
          <p:cNvSpPr txBox="1"/>
          <p:nvPr/>
        </p:nvSpPr>
        <p:spPr>
          <a:xfrm>
            <a:off x="2751826" y="1388627"/>
            <a:ext cx="9316529" cy="5016758"/>
          </a:xfrm>
          <a:prstGeom prst="rect">
            <a:avLst/>
          </a:prstGeom>
          <a:noFill/>
          <a:ln>
            <a:noFill/>
          </a:ln>
        </p:spPr>
        <p:txBody>
          <a:bodyPr wrap="square">
            <a:spAutoFit/>
          </a:bodyPr>
          <a:lstStyle/>
          <a:p>
            <a:pPr marL="66675" marR="186690" algn="just"/>
            <a:r>
              <a:rPr lang="en-US" sz="1600" b="1" dirty="0">
                <a:latin typeface="Helvetica" panose="020B0604020202020204" pitchFamily="34" charset="0"/>
                <a:cs typeface="Helvetica" panose="020B0604020202020204" pitchFamily="34" charset="0"/>
              </a:rPr>
              <a:t>Use of CBD</a:t>
            </a:r>
            <a:r>
              <a:rPr lang="en-US" sz="1600" dirty="0">
                <a:latin typeface="Helvetica" panose="020B0604020202020204" pitchFamily="34" charset="0"/>
                <a:cs typeface="Helvetica" panose="020B0604020202020204" pitchFamily="34" charset="0"/>
              </a:rPr>
              <a:t>: The 2018 Agriculture Improvement Act excluded hemp with a delta-9 tetrahydrocannabinol (“THC”) concentration of not more than 0.3% from the definition of marijuana within the Controlled Substances Act. Products labeled as hemp-derived but that contain greater than 0.3% THC continue to meet the legal definition of marijuana and remain illegal under federal law. Because studies have shown that some CBD products exceed the 0.3% THC threshold, their labels to the contrary notwithstanding, there is a risk that using these products may cause sufficiently high levels of THC to result in a positive drug test. Should an individual test positive, they will be subject to investigation; a positive drug test will raise a security concern that will need to be mitigated.</a:t>
            </a:r>
          </a:p>
          <a:p>
            <a:pPr marL="66675" marR="186690" algn="just"/>
            <a:endParaRPr lang="en-US" sz="1600" dirty="0">
              <a:latin typeface="Helvetica" panose="020B0604020202020204" pitchFamily="34" charset="0"/>
              <a:cs typeface="Helvetica" panose="020B0604020202020204" pitchFamily="34" charset="0"/>
            </a:endParaRPr>
          </a:p>
          <a:p>
            <a:pPr marL="66675" marR="186690" algn="just"/>
            <a:r>
              <a:rPr lang="en-US" sz="1600" b="1" dirty="0">
                <a:latin typeface="Helvetica" panose="020B0604020202020204" pitchFamily="34" charset="0"/>
                <a:cs typeface="Helvetica" panose="020B0604020202020204" pitchFamily="34" charset="0"/>
              </a:rPr>
              <a:t>Investment/Ownership</a:t>
            </a:r>
            <a:r>
              <a:rPr lang="en-US" sz="1600" dirty="0">
                <a:latin typeface="Helvetica" panose="020B0604020202020204" pitchFamily="34" charset="0"/>
                <a:cs typeface="Helvetica" panose="020B0604020202020204" pitchFamily="34" charset="0"/>
              </a:rPr>
              <a:t>: While marijuana remains illegal under federal law, an individual's eligibility for access to classified information or eligibility to hold a sensitive position may be impacted negatively should that individual knowingly and directly invest in stocks or business ventures that specifically pertain to marijuana growers and retailers while the cultivation and distribution of marijuana remains illegal under the Controlled Substances Act. Therefore, a decision to invest in an activity, including a marijuana-related business, which the individual knows violates federal law could reflect questionable judgment and an unwillingness to comply with laws, rules, and regulations. That is, it is appropriate for adjudicative personnel to consider whether an individual is knowingly facilitating violations of the Controlled Substances Act by engaging in such investments.</a:t>
            </a:r>
          </a:p>
        </p:txBody>
      </p:sp>
      <p:sp>
        <p:nvSpPr>
          <p:cNvPr id="2" name="Footer Placeholder 6">
            <a:extLst>
              <a:ext uri="{FF2B5EF4-FFF2-40B4-BE49-F238E27FC236}">
                <a16:creationId xmlns:a16="http://schemas.microsoft.com/office/drawing/2014/main" id="{0E254999-DFBA-7B20-5E79-73F0D2621716}"/>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66DB7FE0-31D6-11E5-86FA-CF5F27ABA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3074" name="Picture 2" descr="NAYRLOPLOPODALUCSAP">
            <a:extLst>
              <a:ext uri="{FF2B5EF4-FFF2-40B4-BE49-F238E27FC236}">
                <a16:creationId xmlns:a16="http://schemas.microsoft.com/office/drawing/2014/main" id="{20F4115A-9978-AF59-368C-627212CE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61" y="2320505"/>
            <a:ext cx="2267312" cy="2267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61F343-B040-543F-FF2B-0A1E6A97BFD1}"/>
              </a:ext>
            </a:extLst>
          </p:cNvPr>
          <p:cNvSpPr txBox="1"/>
          <p:nvPr/>
        </p:nvSpPr>
        <p:spPr>
          <a:xfrm>
            <a:off x="157431" y="97501"/>
            <a:ext cx="11910924" cy="1077218"/>
          </a:xfrm>
          <a:prstGeom prst="rect">
            <a:avLst/>
          </a:prstGeom>
          <a:noFill/>
        </p:spPr>
        <p:txBody>
          <a:bodyPr wrap="square">
            <a:spAutoFit/>
          </a:bodyPr>
          <a:lstStyle/>
          <a:p>
            <a:r>
              <a:rPr lang="en-US" sz="3200" b="1" dirty="0">
                <a:solidFill>
                  <a:srgbClr val="302D2F"/>
                </a:solidFill>
                <a:latin typeface="Helvetica" panose="020B0604020202020204" pitchFamily="34" charset="0"/>
                <a:ea typeface="+mj-ea"/>
                <a:cs typeface="Helvetica" panose="020B0604020202020204" pitchFamily="34" charset="0"/>
              </a:rPr>
              <a:t>Marijuana, Cannabidiol (CBD), and Investments by Persons in Marijuana-related Businesses</a:t>
            </a:r>
          </a:p>
        </p:txBody>
      </p:sp>
    </p:spTree>
    <p:extLst>
      <p:ext uri="{BB962C8B-B14F-4D97-AF65-F5344CB8AC3E}">
        <p14:creationId xmlns:p14="http://schemas.microsoft.com/office/powerpoint/2010/main" val="192589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69012" y="87490"/>
            <a:ext cx="9290648" cy="1077218"/>
          </a:xfrm>
          <a:prstGeom prst="rect">
            <a:avLst/>
          </a:prstGeom>
          <a:noFill/>
        </p:spPr>
        <p:txBody>
          <a:bodyPr wrap="square" rtlCol="0">
            <a:spAutoFit/>
          </a:bodyPr>
          <a:lstStyle/>
          <a:p>
            <a:r>
              <a:rPr lang="en-US" sz="3200" b="1" dirty="0">
                <a:solidFill>
                  <a:srgbClr val="302D2F"/>
                </a:solidFill>
                <a:latin typeface="Helvetica" panose="020B0604020202020204" pitchFamily="34" charset="0"/>
                <a:ea typeface="+mj-ea"/>
                <a:cs typeface="Helvetica" panose="020B0604020202020204" pitchFamily="34" charset="0"/>
              </a:rPr>
              <a:t>Additional Requirements for Personnel </a:t>
            </a:r>
          </a:p>
          <a:p>
            <a:r>
              <a:rPr lang="en-US" sz="3200" b="1" dirty="0">
                <a:solidFill>
                  <a:srgbClr val="302D2F"/>
                </a:solidFill>
                <a:latin typeface="Helvetica" panose="020B0604020202020204" pitchFamily="34" charset="0"/>
                <a:ea typeface="+mj-ea"/>
                <a:cs typeface="Helvetica" panose="020B0604020202020204" pitchFamily="34" charset="0"/>
              </a:rPr>
              <a:t>Cleared at the Top-Secret Level</a:t>
            </a:r>
          </a:p>
        </p:txBody>
      </p:sp>
      <p:sp>
        <p:nvSpPr>
          <p:cNvPr id="3" name="TextBox 2">
            <a:extLst>
              <a:ext uri="{FF2B5EF4-FFF2-40B4-BE49-F238E27FC236}">
                <a16:creationId xmlns:a16="http://schemas.microsoft.com/office/drawing/2014/main" id="{13CF5BCF-8F9D-48C6-9F46-140E26245647}"/>
              </a:ext>
            </a:extLst>
          </p:cNvPr>
          <p:cNvSpPr txBox="1"/>
          <p:nvPr/>
        </p:nvSpPr>
        <p:spPr>
          <a:xfrm>
            <a:off x="6096000" y="1793325"/>
            <a:ext cx="5355925" cy="3693319"/>
          </a:xfrm>
          <a:prstGeom prst="rect">
            <a:avLst/>
          </a:prstGeom>
          <a:noFill/>
          <a:ln>
            <a:noFill/>
          </a:ln>
        </p:spPr>
        <p:txBody>
          <a:bodyPr wrap="square">
            <a:spAutoFit/>
          </a:bodyPr>
          <a:lstStyle/>
          <a:p>
            <a:pPr marL="66675" marR="186690" algn="just">
              <a:spcBef>
                <a:spcPts val="0"/>
              </a:spcBef>
              <a:spcAft>
                <a:spcPts val="0"/>
              </a:spcAft>
            </a:pPr>
            <a:r>
              <a:rPr lang="en-US" dirty="0">
                <a:latin typeface="Helvetica" panose="020B0604020202020204" pitchFamily="34" charset="0"/>
                <a:cs typeface="Helvetica" panose="020B0604020202020204" pitchFamily="34" charset="0"/>
              </a:rPr>
              <a:t>Personnel with Secret-level eligibility are not directly required to self-report regarding the following topics. However, cleared personnel are required to report adverse information regarding other cleared individuals, so knowledge of these additional items is important as personnel cleared at the Secret and Top Secret-level will continue to interact.</a:t>
            </a:r>
          </a:p>
          <a:p>
            <a:pPr marL="66675" marR="186690" algn="just">
              <a:spcBef>
                <a:spcPts val="0"/>
              </a:spcBef>
              <a:spcAft>
                <a:spcPts val="0"/>
              </a:spcAft>
            </a:pPr>
            <a:endParaRPr lang="en-US" dirty="0">
              <a:latin typeface="Helvetica" panose="020B0604020202020204" pitchFamily="34" charset="0"/>
              <a:cs typeface="Helvetica" panose="020B0604020202020204" pitchFamily="34" charset="0"/>
            </a:endParaRPr>
          </a:p>
          <a:p>
            <a:pPr marL="66675" marR="186690" algn="just">
              <a:spcBef>
                <a:spcPts val="0"/>
              </a:spcBef>
              <a:spcAft>
                <a:spcPts val="0"/>
              </a:spcAft>
            </a:pPr>
            <a:r>
              <a:rPr lang="en-US" dirty="0">
                <a:latin typeface="Helvetica" panose="020B0604020202020204" pitchFamily="34" charset="0"/>
                <a:cs typeface="Helvetica" panose="020B0604020202020204" pitchFamily="34" charset="0"/>
              </a:rPr>
              <a:t>Secret-cleared personnel should be especially aware of the following requirements if they anticipate an upgrade in eligibility to Top Secret in the future.</a:t>
            </a:r>
          </a:p>
        </p:txBody>
      </p:sp>
      <p:sp>
        <p:nvSpPr>
          <p:cNvPr id="2" name="Footer Placeholder 6">
            <a:extLst>
              <a:ext uri="{FF2B5EF4-FFF2-40B4-BE49-F238E27FC236}">
                <a16:creationId xmlns:a16="http://schemas.microsoft.com/office/drawing/2014/main" id="{A21F369E-4536-A49F-DC65-4802BE504F93}"/>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4" name="Picture 3" descr="A black and white logo&#10;&#10;Description automatically generated with low confidence">
            <a:extLst>
              <a:ext uri="{FF2B5EF4-FFF2-40B4-BE49-F238E27FC236}">
                <a16:creationId xmlns:a16="http://schemas.microsoft.com/office/drawing/2014/main" id="{BEE64609-32E8-72D1-AC9E-863E96C44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4098" name="Picture 2" descr="Benefits of Having Clearance | Military.com">
            <a:extLst>
              <a:ext uri="{FF2B5EF4-FFF2-40B4-BE49-F238E27FC236}">
                <a16:creationId xmlns:a16="http://schemas.microsoft.com/office/drawing/2014/main" id="{335016BF-321F-86AD-5F26-3AB6E4F03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31" y="1708274"/>
            <a:ext cx="5718949" cy="38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6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94891" y="61778"/>
            <a:ext cx="11645661" cy="584775"/>
          </a:xfrm>
          <a:prstGeom prst="rect">
            <a:avLst/>
          </a:prstGeom>
          <a:noFill/>
        </p:spPr>
        <p:txBody>
          <a:bodyPr wrap="square" rtlCol="0">
            <a:spAutoFit/>
          </a:bodyPr>
          <a:lstStyle/>
          <a:p>
            <a:r>
              <a:rPr lang="en-US" sz="3200" b="1" dirty="0">
                <a:solidFill>
                  <a:srgbClr val="302D2F"/>
                </a:solidFill>
                <a:latin typeface="Helvetica" panose="020B0604020202020204" pitchFamily="34" charset="0"/>
                <a:ea typeface="+mj-ea"/>
                <a:cs typeface="Helvetica" panose="020B0604020202020204" pitchFamily="34" charset="0"/>
              </a:rPr>
              <a:t>Additional Reporting Requirements for Top Secret PCL</a:t>
            </a:r>
          </a:p>
        </p:txBody>
      </p:sp>
      <p:sp>
        <p:nvSpPr>
          <p:cNvPr id="4" name="TextBox 3">
            <a:extLst>
              <a:ext uri="{FF2B5EF4-FFF2-40B4-BE49-F238E27FC236}">
                <a16:creationId xmlns:a16="http://schemas.microsoft.com/office/drawing/2014/main" id="{2CC458AF-0F51-432D-8597-E197C7A5832A}"/>
              </a:ext>
            </a:extLst>
          </p:cNvPr>
          <p:cNvSpPr txBox="1"/>
          <p:nvPr/>
        </p:nvSpPr>
        <p:spPr>
          <a:xfrm>
            <a:off x="3494623" y="965864"/>
            <a:ext cx="8383274" cy="4924425"/>
          </a:xfrm>
          <a:prstGeom prst="rect">
            <a:avLst/>
          </a:prstGeom>
          <a:noFill/>
          <a:ln>
            <a:noFill/>
          </a:ln>
        </p:spPr>
        <p:txBody>
          <a:bodyPr wrap="square">
            <a:spAutoFit/>
          </a:bodyPr>
          <a:lstStyle/>
          <a:p>
            <a:pPr marL="352425" marR="186690" indent="-285750" algn="just">
              <a:spcBef>
                <a:spcPts val="0"/>
              </a:spcBef>
              <a:spcAft>
                <a:spcPts val="0"/>
              </a:spcAft>
              <a:buFont typeface="Arial" panose="020B0604020202020204" pitchFamily="34" charset="0"/>
              <a:buChar char="•"/>
            </a:pPr>
            <a:endParaRPr lang="en-US" dirty="0">
              <a:latin typeface="Cambria" panose="02040503050406030204" pitchFamily="18" charset="0"/>
              <a:ea typeface="Cambria" panose="02040503050406030204" pitchFamily="18" charset="0"/>
              <a:cs typeface="Times New Roman" panose="02020603050405020304" pitchFamily="18" charset="0"/>
            </a:endParaRPr>
          </a:p>
          <a:p>
            <a:pPr algn="just"/>
            <a:r>
              <a:rPr lang="en-US" b="1" dirty="0">
                <a:latin typeface="Helvetica" panose="020B0604020202020204" pitchFamily="34" charset="0"/>
                <a:ea typeface="Cambria" panose="02040503050406030204" pitchFamily="18" charset="0"/>
                <a:cs typeface="Helvetica" panose="020B0604020202020204" pitchFamily="34" charset="0"/>
              </a:rPr>
              <a:t>PERSONAL FINANCE &amp; BUSINESS INTERESTS</a:t>
            </a:r>
            <a:endParaRPr lang="en-US" b="1" dirty="0">
              <a:latin typeface="Times New Roman" panose="02020603050405020304" pitchFamily="18" charset="0"/>
              <a:cs typeface="Times New Roman" panose="02020603050405020304" pitchFamily="18" charset="0"/>
            </a:endParaRPr>
          </a:p>
          <a:p>
            <a:pPr marL="66675" marR="186690" algn="just">
              <a:spcBef>
                <a:spcPts val="0"/>
              </a:spcBef>
              <a:spcAft>
                <a:spcPts val="0"/>
              </a:spcAft>
            </a:pPr>
            <a:endParaRPr lang="en-US" sz="8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rtl="0" eaLnBrk="1" fontAlgn="ctr" latinLnBrk="0" hangingPunct="1">
              <a:spcBef>
                <a:spcPts val="0"/>
              </a:spcBef>
              <a:spcAft>
                <a:spcPts val="0"/>
              </a:spcAft>
              <a:buFont typeface="Wingdings" panose="05000000000000000000" pitchFamily="2" charset="2"/>
              <a:buChar char="v"/>
            </a:pPr>
            <a:r>
              <a:rPr lang="en-US" sz="1800" b="0" i="0" u="none" strike="noStrike" kern="1200" dirty="0">
                <a:solidFill>
                  <a:srgbClr val="000000"/>
                </a:solidFill>
                <a:effectLst/>
                <a:latin typeface="Helvetica" panose="020B0604020202020204" pitchFamily="34" charset="0"/>
                <a:cs typeface="Helvetica" panose="020B0604020202020204" pitchFamily="34" charset="0"/>
              </a:rPr>
              <a:t>Financial Anomalies - examples include, but are not limited to, bankruptcy, garnishment, over 120 days delinquent on any debt, and any unusual infusion of assets of $10,000 or greater such as an inheritance, winnings, or similar financial gain.</a:t>
            </a:r>
            <a:endParaRPr lang="en-US" sz="1800" b="0" i="0" u="none" strike="noStrike" dirty="0">
              <a:effectLst/>
              <a:latin typeface="Helvetica" panose="020B0604020202020204" pitchFamily="34" charset="0"/>
              <a:cs typeface="Helvetica" panose="020B0604020202020204" pitchFamily="34" charset="0"/>
            </a:endParaRPr>
          </a:p>
          <a:p>
            <a:pPr marL="285750" indent="-285750" algn="just" rtl="0" eaLnBrk="1" fontAlgn="ctr" latinLnBrk="0" hangingPunct="1">
              <a:spcBef>
                <a:spcPts val="0"/>
              </a:spcBef>
              <a:spcAft>
                <a:spcPts val="0"/>
              </a:spcAft>
              <a:buFont typeface="Wingdings" panose="05000000000000000000" pitchFamily="2" charset="2"/>
              <a:buChar char="v"/>
            </a:pPr>
            <a:r>
              <a:rPr lang="en-US" sz="1800" b="0" i="0" u="none" strike="noStrike" kern="1200" dirty="0">
                <a:solidFill>
                  <a:srgbClr val="000000"/>
                </a:solidFill>
                <a:effectLst/>
                <a:latin typeface="Helvetica" panose="020B0604020202020204" pitchFamily="34" charset="0"/>
                <a:cs typeface="Helvetica" panose="020B0604020202020204" pitchFamily="34" charset="0"/>
              </a:rPr>
              <a:t>Direct involvement in foreign business. </a:t>
            </a:r>
            <a:endParaRPr lang="en-US" sz="1800" b="0" i="0" u="none" strike="noStrike" dirty="0">
              <a:effectLst/>
              <a:latin typeface="Helvetica" panose="020B0604020202020204" pitchFamily="34" charset="0"/>
              <a:cs typeface="Helvetica" panose="020B0604020202020204" pitchFamily="34" charset="0"/>
            </a:endParaRPr>
          </a:p>
          <a:p>
            <a:pPr marL="285750" indent="-285750" algn="just" rtl="0" eaLnBrk="1" fontAlgn="ctr" latinLnBrk="0" hangingPunct="1">
              <a:spcBef>
                <a:spcPts val="0"/>
              </a:spcBef>
              <a:spcAft>
                <a:spcPts val="0"/>
              </a:spcAft>
              <a:buFont typeface="Wingdings" panose="05000000000000000000" pitchFamily="2" charset="2"/>
              <a:buChar char="v"/>
            </a:pPr>
            <a:r>
              <a:rPr lang="en-US" sz="1800" b="0" i="0" u="none" strike="noStrike" kern="1200" dirty="0">
                <a:solidFill>
                  <a:srgbClr val="000000"/>
                </a:solidFill>
                <a:effectLst/>
                <a:latin typeface="Helvetica" panose="020B0604020202020204" pitchFamily="34" charset="0"/>
                <a:cs typeface="Helvetica" panose="020B0604020202020204" pitchFamily="34" charset="0"/>
              </a:rPr>
              <a:t>Foreign bank accounts.</a:t>
            </a:r>
            <a:endParaRPr lang="en-US" sz="1800" b="0" i="0" u="none" strike="noStrike" dirty="0">
              <a:effectLst/>
              <a:latin typeface="Helvetica" panose="020B0604020202020204" pitchFamily="34" charset="0"/>
              <a:cs typeface="Helvetica" panose="020B0604020202020204" pitchFamily="34" charset="0"/>
            </a:endParaRPr>
          </a:p>
          <a:p>
            <a:pPr marL="285750" indent="-285750" algn="just" rtl="0" eaLnBrk="1" fontAlgn="ctr" latinLnBrk="0" hangingPunct="1">
              <a:spcBef>
                <a:spcPts val="0"/>
              </a:spcBef>
              <a:spcAft>
                <a:spcPts val="0"/>
              </a:spcAft>
              <a:buFont typeface="Wingdings" panose="05000000000000000000" pitchFamily="2" charset="2"/>
              <a:buChar char="v"/>
            </a:pPr>
            <a:r>
              <a:rPr lang="en-US" sz="1800" b="0" i="0" u="none" strike="noStrike" kern="1200" dirty="0">
                <a:solidFill>
                  <a:srgbClr val="000000"/>
                </a:solidFill>
                <a:effectLst/>
                <a:latin typeface="Helvetica" panose="020B0604020202020204" pitchFamily="34" charset="0"/>
                <a:cs typeface="Helvetica" panose="020B0604020202020204" pitchFamily="34" charset="0"/>
              </a:rPr>
              <a:t>Ownership of foreign property including ownership interest in foreign real estate. For the purpose of ISL this includes land, any inherently permanent improvements to land (e.g. buildings, living spaces), or ownership of rights associated with the land or the inherently permanent improvements to the land, to include right-to- use time share agreements and natural resource rights.</a:t>
            </a:r>
            <a:endParaRPr lang="en-US" sz="1800" b="0" i="0" u="none" strike="noStrike" dirty="0">
              <a:effectLst/>
              <a:latin typeface="Helvetica" panose="020B0604020202020204" pitchFamily="34" charset="0"/>
              <a:cs typeface="Helvetica" panose="020B0604020202020204" pitchFamily="34" charset="0"/>
            </a:endParaRPr>
          </a:p>
          <a:p>
            <a:pPr marL="285750" indent="-285750" algn="just" rtl="0" eaLnBrk="1" fontAlgn="ctr" latinLnBrk="0" hangingPunct="1">
              <a:spcBef>
                <a:spcPts val="0"/>
              </a:spcBef>
              <a:spcAft>
                <a:spcPts val="0"/>
              </a:spcAft>
              <a:buFont typeface="Wingdings" panose="05000000000000000000" pitchFamily="2" charset="2"/>
              <a:buChar char="v"/>
            </a:pPr>
            <a:r>
              <a:rPr lang="en-US" sz="1800" b="0" i="0" u="none" strike="noStrike" kern="1200" dirty="0">
                <a:solidFill>
                  <a:srgbClr val="000000"/>
                </a:solidFill>
                <a:effectLst/>
                <a:latin typeface="Helvetica" panose="020B0604020202020204" pitchFamily="34" charset="0"/>
                <a:cs typeface="Helvetica" panose="020B0604020202020204" pitchFamily="34" charset="0"/>
              </a:rPr>
              <a:t>Diversified investments (e.g., index funds.) do not need to be reported unless they are entirely composed of property holdings in a foreign country or countries</a:t>
            </a:r>
            <a:endParaRPr lang="en-US" sz="1800" b="0" i="0" u="none" strike="noStrike" dirty="0">
              <a:effectLst/>
              <a:latin typeface="Helvetica" panose="020B0604020202020204" pitchFamily="34" charset="0"/>
              <a:cs typeface="Helvetica" panose="020B0604020202020204" pitchFamily="34" charset="0"/>
            </a:endParaRPr>
          </a:p>
        </p:txBody>
      </p:sp>
      <p:sp>
        <p:nvSpPr>
          <p:cNvPr id="2" name="Footer Placeholder 6">
            <a:extLst>
              <a:ext uri="{FF2B5EF4-FFF2-40B4-BE49-F238E27FC236}">
                <a16:creationId xmlns:a16="http://schemas.microsoft.com/office/drawing/2014/main" id="{F3D2FF6A-4317-309B-D1BA-63A3372D905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8072153E-8932-785E-9A76-2167F0F81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5122" name="Picture 2" descr="How to Make Smart Investments – Protecting Your Interests |Small ...">
            <a:extLst>
              <a:ext uri="{FF2B5EF4-FFF2-40B4-BE49-F238E27FC236}">
                <a16:creationId xmlns:a16="http://schemas.microsoft.com/office/drawing/2014/main" id="{27AF4DD4-EDFB-D133-10A3-150D5DEF2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52" y="2861413"/>
            <a:ext cx="3102250" cy="206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94891" y="61778"/>
            <a:ext cx="11645661" cy="584775"/>
          </a:xfrm>
          <a:prstGeom prst="rect">
            <a:avLst/>
          </a:prstGeom>
          <a:noFill/>
        </p:spPr>
        <p:txBody>
          <a:bodyPr wrap="square" rtlCol="0">
            <a:spAutoFit/>
          </a:bodyPr>
          <a:lstStyle/>
          <a:p>
            <a:r>
              <a:rPr lang="en-US" sz="3200" b="1" dirty="0">
                <a:solidFill>
                  <a:srgbClr val="302D2F"/>
                </a:solidFill>
                <a:latin typeface="Helvetica" panose="020B0604020202020204" pitchFamily="34" charset="0"/>
                <a:ea typeface="+mj-ea"/>
                <a:cs typeface="Helvetica" panose="020B0604020202020204" pitchFamily="34" charset="0"/>
              </a:rPr>
              <a:t>Additional Reporting Requirements for Top Secret PCL</a:t>
            </a:r>
          </a:p>
        </p:txBody>
      </p:sp>
      <p:sp>
        <p:nvSpPr>
          <p:cNvPr id="4" name="TextBox 3">
            <a:extLst>
              <a:ext uri="{FF2B5EF4-FFF2-40B4-BE49-F238E27FC236}">
                <a16:creationId xmlns:a16="http://schemas.microsoft.com/office/drawing/2014/main" id="{2CC458AF-0F51-432D-8597-E197C7A5832A}"/>
              </a:ext>
            </a:extLst>
          </p:cNvPr>
          <p:cNvSpPr txBox="1"/>
          <p:nvPr/>
        </p:nvSpPr>
        <p:spPr>
          <a:xfrm>
            <a:off x="314102" y="1515305"/>
            <a:ext cx="5964150" cy="4385816"/>
          </a:xfrm>
          <a:prstGeom prst="rect">
            <a:avLst/>
          </a:prstGeom>
          <a:noFill/>
          <a:ln>
            <a:noFill/>
          </a:ln>
        </p:spPr>
        <p:txBody>
          <a:bodyPr wrap="square">
            <a:spAutoFit/>
          </a:bodyPr>
          <a:lstStyle/>
          <a:p>
            <a:pPr algn="just"/>
            <a:r>
              <a:rPr lang="en-US" b="1" dirty="0">
                <a:latin typeface="Helvetica" panose="020B0604020202020204" pitchFamily="34" charset="0"/>
                <a:ea typeface="Cambria" panose="02040503050406030204" pitchFamily="18" charset="0"/>
                <a:cs typeface="Helvetica" panose="020B0604020202020204" pitchFamily="34" charset="0"/>
              </a:rPr>
              <a:t>LIVING STATUS / ARRANGEMENTS</a:t>
            </a:r>
          </a:p>
          <a:p>
            <a:pPr marL="352425" marR="186690" indent="-285750" algn="just">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fontAlgn="ctr">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Cohabitant(s): A person with whom the covered individual resides, and shares bonds of affection, obligation, or other commitment as opposed to a person with whom the covered individual resides for reasons of convenience (e.g., a roommate). </a:t>
            </a:r>
          </a:p>
          <a:p>
            <a:pPr marL="285750" indent="-285750" algn="just" fontAlgn="ctr">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Marriage: All civil marriages, legally recognized civil unions, and legally recognized domestic partnerships.</a:t>
            </a:r>
          </a:p>
          <a:p>
            <a:pPr marL="285750" indent="-285750" algn="just" fontAlgn="ctr">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Adoption of non-U.S. citizen children.</a:t>
            </a:r>
          </a:p>
          <a:p>
            <a:pPr marL="285750" indent="-285750" algn="just" fontAlgn="ctr">
              <a:spcBef>
                <a:spcPts val="0"/>
              </a:spcBef>
              <a:spcAft>
                <a:spcPts val="0"/>
              </a:spcAft>
              <a:buFont typeface="Wingdings" panose="05000000000000000000" pitchFamily="2" charset="2"/>
              <a:buChar char="v"/>
            </a:pPr>
            <a:r>
              <a:rPr lang="en-US" dirty="0">
                <a:latin typeface="Helvetica" panose="020B0604020202020204" pitchFamily="34" charset="0"/>
                <a:ea typeface="Cambria" panose="02040503050406030204" pitchFamily="18" charset="0"/>
                <a:cs typeface="Helvetica" panose="020B0604020202020204" pitchFamily="34" charset="0"/>
              </a:rPr>
              <a:t>Foreign National Roommate(s).</a:t>
            </a:r>
          </a:p>
          <a:p>
            <a:pPr marL="285750" indent="-285750" algn="just" fontAlgn="ctr">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a:p>
            <a:pPr marL="66675" marR="186690" algn="just">
              <a:spcBef>
                <a:spcPts val="0"/>
              </a:spcBef>
              <a:spcAft>
                <a:spcPts val="0"/>
              </a:spcAft>
            </a:pPr>
            <a:r>
              <a:rPr lang="en-US" b="1" dirty="0">
                <a:latin typeface="Helvetica" panose="020B0604020202020204" pitchFamily="34" charset="0"/>
                <a:ea typeface="Cambria" panose="02040503050406030204" pitchFamily="18" charset="0"/>
                <a:cs typeface="Helvetica" panose="020B0604020202020204" pitchFamily="34" charset="0"/>
              </a:rPr>
              <a:t>FOREIGN AFFILIATION</a:t>
            </a:r>
          </a:p>
          <a:p>
            <a:pPr marL="352425" marR="186690" indent="-285750" algn="just">
              <a:spcBef>
                <a:spcPts val="0"/>
              </a:spcBef>
              <a:spcAft>
                <a:spcPts val="0"/>
              </a:spcAft>
              <a:buFont typeface="Wingdings" panose="05000000000000000000" pitchFamily="2" charset="2"/>
              <a:buChar char="v"/>
            </a:pPr>
            <a:endParaRPr lang="en-US" sz="900" dirty="0">
              <a:latin typeface="Helvetica" panose="020B0604020202020204" pitchFamily="34" charset="0"/>
              <a:ea typeface="Cambria" panose="02040503050406030204" pitchFamily="18" charset="0"/>
              <a:cs typeface="Helvetica" panose="020B0604020202020204" pitchFamily="34" charset="0"/>
            </a:endParaRPr>
          </a:p>
          <a:p>
            <a:pPr marL="285750" indent="-285750" algn="just">
              <a:buFont typeface="Wingdings" panose="05000000000000000000" pitchFamily="2" charset="2"/>
              <a:buChar char="v"/>
            </a:pPr>
            <a:r>
              <a:rPr lang="en-US" sz="1800" dirty="0">
                <a:latin typeface="Helvetica" panose="020B0604020202020204" pitchFamily="34" charset="0"/>
                <a:ea typeface="Cambria" panose="02040503050406030204" pitchFamily="18" charset="0"/>
                <a:cs typeface="Helvetica" panose="020B0604020202020204" pitchFamily="34" charset="0"/>
              </a:rPr>
              <a:t>Voting in a foreign election.</a:t>
            </a:r>
          </a:p>
          <a:p>
            <a:pPr marL="285750" indent="-285750" algn="just" fontAlgn="ctr">
              <a:spcBef>
                <a:spcPts val="0"/>
              </a:spcBef>
              <a:spcAft>
                <a:spcPts val="0"/>
              </a:spcAft>
              <a:buFont typeface="Wingdings" panose="05000000000000000000" pitchFamily="2" charset="2"/>
              <a:buChar char="v"/>
            </a:pPr>
            <a:endParaRPr lang="en-US" dirty="0">
              <a:latin typeface="Helvetica" panose="020B0604020202020204" pitchFamily="34" charset="0"/>
              <a:ea typeface="Cambria" panose="02040503050406030204" pitchFamily="18" charset="0"/>
              <a:cs typeface="Helvetica" panose="020B0604020202020204" pitchFamily="34" charset="0"/>
            </a:endParaRPr>
          </a:p>
        </p:txBody>
      </p:sp>
      <p:sp>
        <p:nvSpPr>
          <p:cNvPr id="2" name="Footer Placeholder 6">
            <a:extLst>
              <a:ext uri="{FF2B5EF4-FFF2-40B4-BE49-F238E27FC236}">
                <a16:creationId xmlns:a16="http://schemas.microsoft.com/office/drawing/2014/main" id="{F3D2FF6A-4317-309B-D1BA-63A3372D905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8072153E-8932-785E-9A76-2167F0F81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6146" name="Picture 2">
            <a:extLst>
              <a:ext uri="{FF2B5EF4-FFF2-40B4-BE49-F238E27FC236}">
                <a16:creationId xmlns:a16="http://schemas.microsoft.com/office/drawing/2014/main" id="{1EDA9B56-2A42-DBBF-3CA2-17ED99F13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165" y="2136926"/>
            <a:ext cx="5000387" cy="28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5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2C603-DEE2-475F-89C8-A945E9681042}"/>
              </a:ext>
            </a:extLst>
          </p:cNvPr>
          <p:cNvSpPr txBox="1"/>
          <p:nvPr/>
        </p:nvSpPr>
        <p:spPr>
          <a:xfrm>
            <a:off x="1137500" y="1181308"/>
            <a:ext cx="9916998" cy="5355312"/>
          </a:xfrm>
          <a:prstGeom prst="rect">
            <a:avLst/>
          </a:prstGeom>
          <a:noFill/>
          <a:ln>
            <a:noFill/>
          </a:ln>
        </p:spPr>
        <p:txBody>
          <a:bodyPr wrap="square">
            <a:spAutoFit/>
          </a:bodyPr>
          <a:lstStyle/>
          <a:p>
            <a:pPr marL="66675" marR="186690" algn="ctr">
              <a:spcBef>
                <a:spcPts val="0"/>
              </a:spcBef>
              <a:spcAft>
                <a:spcPts val="0"/>
              </a:spcAft>
            </a:pPr>
            <a:endParaRPr lang="en-US" dirty="0">
              <a:latin typeface="Times New Roman" panose="02020603050405020304" pitchFamily="18" charset="0"/>
              <a:cs typeface="Times New Roman" panose="02020603050405020304" pitchFamily="18" charset="0"/>
            </a:endParaRPr>
          </a:p>
          <a:p>
            <a:pPr marL="66675" marR="186690" algn="ctr">
              <a:spcBef>
                <a:spcPts val="0"/>
              </a:spcBef>
              <a:spcAft>
                <a:spcPts val="0"/>
              </a:spcAft>
            </a:pPr>
            <a:r>
              <a:rPr lang="en-US" dirty="0">
                <a:latin typeface="Helvetica" panose="020B0604020202020204" pitchFamily="34" charset="0"/>
                <a:cs typeface="Helvetica" panose="020B0604020202020204" pitchFamily="34" charset="0"/>
              </a:rPr>
              <a:t>The following links govern the information provided in this training:</a:t>
            </a:r>
          </a:p>
          <a:p>
            <a:pPr marL="66675" marR="186690" algn="ctr">
              <a:spcBef>
                <a:spcPts val="0"/>
              </a:spcBef>
              <a:spcAft>
                <a:spcPts val="0"/>
              </a:spcAft>
            </a:pP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r>
              <a:rPr lang="en-US" dirty="0">
                <a:latin typeface="Helvetica" panose="020B0604020202020204" pitchFamily="34" charset="0"/>
                <a:cs typeface="Helvetica" panose="020B0604020202020204" pitchFamily="34" charset="0"/>
              </a:rPr>
              <a:t>32 CFR Part 117, National Industrial Security Program</a:t>
            </a:r>
          </a:p>
          <a:p>
            <a:pPr marL="66675" marR="186690" algn="ctr">
              <a:spcBef>
                <a:spcPts val="0"/>
              </a:spcBef>
              <a:spcAft>
                <a:spcPts val="0"/>
              </a:spcAft>
            </a:pPr>
            <a:r>
              <a:rPr lang="en-US" dirty="0">
                <a:latin typeface="Helvetica" panose="020B0604020202020204" pitchFamily="34" charset="0"/>
                <a:cs typeface="Helvetica" panose="020B0604020202020204" pitchFamily="34" charset="0"/>
                <a:hlinkClick r:id="rId2"/>
              </a:rPr>
              <a:t>https://www.ecfr.gov/current/title-32/subtitle-A/chapter-I/subchapter-D/part-117</a:t>
            </a:r>
            <a:endParaRPr lang="en-US" dirty="0">
              <a:latin typeface="Helvetica" panose="020B0604020202020204" pitchFamily="34" charset="0"/>
              <a:cs typeface="Helvetica" panose="020B0604020202020204" pitchFamily="34" charset="0"/>
            </a:endParaRPr>
          </a:p>
          <a:p>
            <a:pPr marL="352425" marR="186690" indent="-285750" algn="ctr">
              <a:spcBef>
                <a:spcPts val="0"/>
              </a:spcBef>
              <a:spcAft>
                <a:spcPts val="0"/>
              </a:spcAft>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r>
              <a:rPr lang="en-US" dirty="0">
                <a:latin typeface="Helvetica" panose="020B0604020202020204" pitchFamily="34" charset="0"/>
                <a:cs typeface="Helvetica" panose="020B0604020202020204" pitchFamily="34" charset="0"/>
              </a:rPr>
              <a:t>SEAD-3 Reporting Requirements for Personnel with Access to Classified Information or Who Hold a Sensitive Position</a:t>
            </a:r>
          </a:p>
          <a:p>
            <a:pPr marL="66675" marR="186690" algn="ctr">
              <a:spcBef>
                <a:spcPts val="0"/>
              </a:spcBef>
              <a:spcAft>
                <a:spcPts val="0"/>
              </a:spcAft>
            </a:pPr>
            <a:r>
              <a:rPr lang="en-US" dirty="0">
                <a:latin typeface="Helvetica" panose="020B0604020202020204" pitchFamily="34" charset="0"/>
                <a:cs typeface="Helvetica" panose="020B0604020202020204" pitchFamily="34" charset="0"/>
                <a:hlinkClick r:id="rId3"/>
              </a:rPr>
              <a:t>https://www.dni.gov/files/NCSC/documents/Regulations/SEAD-3-Reporting-U.pdf</a:t>
            </a:r>
            <a:endParaRPr lang="en-US" dirty="0">
              <a:latin typeface="Helvetica" panose="020B0604020202020204" pitchFamily="34" charset="0"/>
              <a:cs typeface="Helvetica" panose="020B0604020202020204" pitchFamily="34" charset="0"/>
            </a:endParaRPr>
          </a:p>
          <a:p>
            <a:pPr marL="352425" marR="186690" indent="-285750" algn="ctr">
              <a:spcBef>
                <a:spcPts val="0"/>
              </a:spcBef>
              <a:spcAft>
                <a:spcPts val="0"/>
              </a:spcAft>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r>
              <a:rPr lang="en-US" dirty="0">
                <a:latin typeface="Helvetica" panose="020B0604020202020204" pitchFamily="34" charset="0"/>
                <a:cs typeface="Helvetica" panose="020B0604020202020204" pitchFamily="34" charset="0"/>
              </a:rPr>
              <a:t>DCSA Industrial Security Letter 2021-02</a:t>
            </a:r>
          </a:p>
          <a:p>
            <a:pPr marL="66675" marR="186690" algn="ctr">
              <a:spcBef>
                <a:spcPts val="0"/>
              </a:spcBef>
              <a:spcAft>
                <a:spcPts val="0"/>
              </a:spcAft>
            </a:pPr>
            <a:r>
              <a:rPr lang="en-US" dirty="0">
                <a:latin typeface="Helvetica" panose="020B0604020202020204" pitchFamily="34" charset="0"/>
                <a:cs typeface="Helvetica" panose="020B0604020202020204" pitchFamily="34" charset="0"/>
                <a:hlinkClick r:id="rId4"/>
              </a:rPr>
              <a:t>https://www.dcsa.mil/Portals/91/Documents/CTP/tools/ISL2021-02_SEAD-3.pdf</a:t>
            </a: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r>
              <a:rPr lang="en-US" dirty="0">
                <a:latin typeface="Helvetica" panose="020B0604020202020204" pitchFamily="34" charset="0"/>
                <a:cs typeface="Helvetica" panose="020B0604020202020204" pitchFamily="34" charset="0"/>
              </a:rPr>
              <a:t>Clarifying Guidance Concerning Marijuana</a:t>
            </a:r>
          </a:p>
          <a:p>
            <a:pPr marL="66675" marR="186690" algn="ctr">
              <a:spcBef>
                <a:spcPts val="0"/>
              </a:spcBef>
              <a:spcAft>
                <a:spcPts val="0"/>
              </a:spcAft>
            </a:pPr>
            <a:r>
              <a:rPr lang="en-US" dirty="0">
                <a:latin typeface="Helvetica" panose="020B0604020202020204" pitchFamily="34" charset="0"/>
                <a:cs typeface="Helvetica" panose="020B0604020202020204" pitchFamily="34" charset="0"/>
                <a:hlinkClick r:id="rId5"/>
              </a:rPr>
              <a:t>https://www.odni.gov/files/NCSC/documents/Regulations/12-21-21_Memo_SecEA_Clarifying_Guidance_re_Marijuana_21-01529_U_SIGNED-FINAL.pdf</a:t>
            </a: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endParaRPr lang="en-US" dirty="0">
              <a:latin typeface="Helvetica" panose="020B0604020202020204" pitchFamily="34" charset="0"/>
              <a:cs typeface="Helvetica" panose="020B0604020202020204" pitchFamily="34" charset="0"/>
            </a:endParaRPr>
          </a:p>
          <a:p>
            <a:pPr marL="66675" marR="186690" algn="ctr">
              <a:spcBef>
                <a:spcPts val="0"/>
              </a:spcBef>
              <a:spcAft>
                <a:spcPts val="0"/>
              </a:spcAft>
            </a:pPr>
            <a:endParaRPr lang="en-US" dirty="0">
              <a:latin typeface="Times New Roman" panose="02020603050405020304" pitchFamily="18" charset="0"/>
              <a:cs typeface="Times New Roman" panose="02020603050405020304" pitchFamily="18" charset="0"/>
            </a:endParaRPr>
          </a:p>
          <a:p>
            <a:pPr marL="352425" marR="186690" indent="-285750" algn="ctr">
              <a:spcBef>
                <a:spcPts val="0"/>
              </a:spcBef>
              <a:spcAft>
                <a:spcPts val="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 name="Footer Placeholder 6">
            <a:extLst>
              <a:ext uri="{FF2B5EF4-FFF2-40B4-BE49-F238E27FC236}">
                <a16:creationId xmlns:a16="http://schemas.microsoft.com/office/drawing/2014/main" id="{6FDE627D-A577-9ACD-C1A5-DA84662BAC2D}"/>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D46C156D-0498-8114-3924-B795C671F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
        <p:nvSpPr>
          <p:cNvPr id="6" name="TextBox 5">
            <a:extLst>
              <a:ext uri="{FF2B5EF4-FFF2-40B4-BE49-F238E27FC236}">
                <a16:creationId xmlns:a16="http://schemas.microsoft.com/office/drawing/2014/main" id="{C69F22AE-1C00-E438-02C7-EB2168FC553D}"/>
              </a:ext>
            </a:extLst>
          </p:cNvPr>
          <p:cNvSpPr txBox="1"/>
          <p:nvPr/>
        </p:nvSpPr>
        <p:spPr>
          <a:xfrm>
            <a:off x="0" y="104867"/>
            <a:ext cx="3751868" cy="584775"/>
          </a:xfrm>
          <a:prstGeom prst="rect">
            <a:avLst/>
          </a:prstGeom>
          <a:noFill/>
        </p:spPr>
        <p:txBody>
          <a:bodyPr wrap="square">
            <a:spAutoFit/>
          </a:bodyPr>
          <a:lstStyle/>
          <a:p>
            <a:pPr marL="66675" marR="186690">
              <a:spcBef>
                <a:spcPts val="0"/>
              </a:spcBef>
              <a:spcAft>
                <a:spcPts val="0"/>
              </a:spcAft>
            </a:pPr>
            <a:r>
              <a:rPr lang="en-US" sz="3200" b="1" dirty="0">
                <a:solidFill>
                  <a:srgbClr val="302D2F"/>
                </a:solidFill>
                <a:latin typeface="Helvetica" panose="020B0604020202020204" pitchFamily="34" charset="0"/>
                <a:ea typeface="+mj-ea"/>
                <a:cs typeface="Helvetica" panose="020B0604020202020204" pitchFamily="34" charset="0"/>
              </a:rPr>
              <a:t>Reference Links</a:t>
            </a:r>
          </a:p>
        </p:txBody>
      </p:sp>
      <p:pic>
        <p:nvPicPr>
          <p:cNvPr id="8194" name="Picture 2" descr="Icon Symbol Links PNG Transparent Background, Free Download #9905 ...">
            <a:extLst>
              <a:ext uri="{FF2B5EF4-FFF2-40B4-BE49-F238E27FC236}">
                <a16:creationId xmlns:a16="http://schemas.microsoft.com/office/drawing/2014/main" id="{69660909-EF80-66D0-1DEC-E433B08F1F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5620" y="196855"/>
            <a:ext cx="2606380" cy="235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2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D90FAE-CCBA-4DE6-9CE8-17FBCCDBFD78}"/>
              </a:ext>
            </a:extLst>
          </p:cNvPr>
          <p:cNvSpPr/>
          <p:nvPr/>
        </p:nvSpPr>
        <p:spPr>
          <a:xfrm>
            <a:off x="-26256" y="3735887"/>
            <a:ext cx="12218255" cy="3122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73BB2C6-AA76-471E-9F6D-FABC613338D6}"/>
              </a:ext>
            </a:extLst>
          </p:cNvPr>
          <p:cNvSpPr txBox="1"/>
          <p:nvPr/>
        </p:nvSpPr>
        <p:spPr>
          <a:xfrm>
            <a:off x="862263" y="444458"/>
            <a:ext cx="10467474" cy="2062103"/>
          </a:xfrm>
          <a:prstGeom prst="rect">
            <a:avLst/>
          </a:prstGeom>
          <a:noFill/>
        </p:spPr>
        <p:txBody>
          <a:bodyPr wrap="square" rtlCol="0">
            <a:spAutoFit/>
          </a:bodyPr>
          <a:lstStyle/>
          <a:p>
            <a:pPr algn="ctr"/>
            <a:r>
              <a:rPr lang="en-US" sz="2800" b="1" dirty="0">
                <a:latin typeface="Helvetica" panose="020B0604020202020204" pitchFamily="34" charset="0"/>
                <a:ea typeface="Cambria" panose="02040503050406030204" pitchFamily="18" charset="0"/>
                <a:cs typeface="Helvetica" panose="020B0604020202020204" pitchFamily="34" charset="0"/>
              </a:rPr>
              <a:t>Questions? Hands in the air?</a:t>
            </a:r>
          </a:p>
          <a:p>
            <a:pPr algn="ctr"/>
            <a:endParaRPr lang="en-US" sz="2800" b="1" dirty="0">
              <a:latin typeface="Cambria" panose="02040503050406030204" pitchFamily="18" charset="0"/>
              <a:ea typeface="Cambria" panose="02040503050406030204" pitchFamily="18" charset="0"/>
              <a:cs typeface="Times New Roman" panose="02020603050405020304" pitchFamily="18" charset="0"/>
            </a:endParaRPr>
          </a:p>
          <a:p>
            <a:pPr algn="ctr"/>
            <a:r>
              <a:rPr lang="en-US" sz="2400" dirty="0">
                <a:latin typeface="Helvetica" panose="020B0604020202020204" pitchFamily="34" charset="0"/>
                <a:ea typeface="Cambria" panose="02040503050406030204" pitchFamily="18" charset="0"/>
                <a:cs typeface="Helvetica" panose="020B0604020202020204" pitchFamily="34" charset="0"/>
              </a:rPr>
              <a:t>Please contact your FSO if you have any questions regarding the annual training or if you need further guidance regarding any reporting requirements or guidelines for classified access.</a:t>
            </a:r>
          </a:p>
        </p:txBody>
      </p:sp>
      <p:sp>
        <p:nvSpPr>
          <p:cNvPr id="2" name="Footer Placeholder 6">
            <a:extLst>
              <a:ext uri="{FF2B5EF4-FFF2-40B4-BE49-F238E27FC236}">
                <a16:creationId xmlns:a16="http://schemas.microsoft.com/office/drawing/2014/main" id="{A970EAD7-0745-63D0-B7B3-519C58027FEE}"/>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31CA1A61-4278-ED88-5058-340621146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pic>
        <p:nvPicPr>
          <p:cNvPr id="7170" name="Picture 2" descr="Word questions on boards with many hands 373445 Vector Art at Vecteezy">
            <a:extLst>
              <a:ext uri="{FF2B5EF4-FFF2-40B4-BE49-F238E27FC236}">
                <a16:creationId xmlns:a16="http://schemas.microsoft.com/office/drawing/2014/main" id="{63F4F041-348E-EBFA-506E-66157B27D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580" y="2868240"/>
            <a:ext cx="5421165" cy="353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8480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16B989-1E1B-77F3-1A55-3C8B1FE3DE34}"/>
              </a:ext>
            </a:extLst>
          </p:cNvPr>
          <p:cNvSpPr txBox="1"/>
          <p:nvPr/>
        </p:nvSpPr>
        <p:spPr>
          <a:xfrm>
            <a:off x="3047999" y="4548657"/>
            <a:ext cx="6096000" cy="903645"/>
          </a:xfrm>
          <a:prstGeom prst="rect">
            <a:avLst/>
          </a:prstGeom>
          <a:noFill/>
        </p:spPr>
        <p:txBody>
          <a:bodyPr wrap="square">
            <a:spAutoFit/>
          </a:bodyPr>
          <a:lstStyle/>
          <a:p>
            <a:pPr marL="0" marR="0" algn="just">
              <a:lnSpc>
                <a:spcPct val="107000"/>
              </a:lnSpc>
              <a:spcBef>
                <a:spcPts val="0"/>
              </a:spcBef>
              <a:spcAft>
                <a:spcPts val="800"/>
              </a:spcAft>
            </a:pPr>
            <a:r>
              <a:rPr lang="en-US" sz="1000" dirty="0">
                <a:solidFill>
                  <a:srgbClr val="2E2B2D"/>
                </a:solidFill>
                <a:effectLst/>
                <a:latin typeface="Helvetica" panose="020B0604020202020204" pitchFamily="34" charset="0"/>
                <a:ea typeface="Calibri" panose="020F0502020204030204" pitchFamily="34" charset="0"/>
                <a:cs typeface="Helvetica" panose="020B0604020202020204" pitchFamily="34" charset="0"/>
              </a:rPr>
              <a:t>This document and all data contained herein are the exclusive intellectual property rights of Hatalom Corporation and are supplied in strictest confidence under the express condition that any reproduction, transmission, transcription etc., or storing in any retrieval system/form, or any kind of supply to others is strictly forbidden without express prior written consent. The receiver guarantees that any disclosed material shall not be used in any way detrimental to the interest of Hatalom Corporation.</a:t>
            </a:r>
          </a:p>
        </p:txBody>
      </p:sp>
      <p:sp>
        <p:nvSpPr>
          <p:cNvPr id="3" name="Footer Placeholder 6">
            <a:extLst>
              <a:ext uri="{FF2B5EF4-FFF2-40B4-BE49-F238E27FC236}">
                <a16:creationId xmlns:a16="http://schemas.microsoft.com/office/drawing/2014/main" id="{A8F0E8D8-5EAF-D381-74E7-508C2154DE14}"/>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4" name="Picture 3" descr="A black and white logo&#10;&#10;Description automatically generated with low confidence">
            <a:extLst>
              <a:ext uri="{FF2B5EF4-FFF2-40B4-BE49-F238E27FC236}">
                <a16:creationId xmlns:a16="http://schemas.microsoft.com/office/drawing/2014/main" id="{B974D98A-8D0F-845C-0AF8-1B0DDB8F7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350338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04B207-EFE3-49A0-BCDF-ABC6324016BD}"/>
              </a:ext>
            </a:extLst>
          </p:cNvPr>
          <p:cNvSpPr txBox="1"/>
          <p:nvPr/>
        </p:nvSpPr>
        <p:spPr>
          <a:xfrm>
            <a:off x="122740" y="88003"/>
            <a:ext cx="4181842" cy="73400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b="1" dirty="0">
                <a:solidFill>
                  <a:srgbClr val="302D2F"/>
                </a:solidFill>
                <a:latin typeface="Helvetica" panose="020B0604020202020204" pitchFamily="34" charset="0"/>
                <a:cs typeface="Helvetica" panose="020B0604020202020204" pitchFamily="34" charset="0"/>
              </a:rPr>
              <a:t>Threat Awareness</a:t>
            </a:r>
          </a:p>
        </p:txBody>
      </p:sp>
      <p:pic>
        <p:nvPicPr>
          <p:cNvPr id="3" name="Picture 2" descr="Calendar&#10;&#10;Description automatically generated">
            <a:extLst>
              <a:ext uri="{FF2B5EF4-FFF2-40B4-BE49-F238E27FC236}">
                <a16:creationId xmlns:a16="http://schemas.microsoft.com/office/drawing/2014/main" id="{2A684048-3812-47FC-8CA3-EFD2248E6D3E}"/>
              </a:ext>
            </a:extLst>
          </p:cNvPr>
          <p:cNvPicPr>
            <a:picLocks noChangeAspect="1"/>
          </p:cNvPicPr>
          <p:nvPr/>
        </p:nvPicPr>
        <p:blipFill rotWithShape="1">
          <a:blip r:embed="rId2">
            <a:extLst>
              <a:ext uri="{28A0092B-C50C-407E-A947-70E740481C1C}">
                <a14:useLocalDpi xmlns:a14="http://schemas.microsoft.com/office/drawing/2010/main" val="0"/>
              </a:ext>
            </a:extLst>
          </a:blip>
          <a:srcRect l="25044" r="15422" b="-1"/>
          <a:stretch/>
        </p:blipFill>
        <p:spPr>
          <a:xfrm>
            <a:off x="258618" y="1002131"/>
            <a:ext cx="4653430" cy="521751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ABF3C197-CEA0-4853-B6AC-7C7CE3098AFC}"/>
              </a:ext>
            </a:extLst>
          </p:cNvPr>
          <p:cNvSpPr txBox="1"/>
          <p:nvPr/>
        </p:nvSpPr>
        <p:spPr>
          <a:xfrm>
            <a:off x="5814644" y="1302588"/>
            <a:ext cx="5816813" cy="4433977"/>
          </a:xfrm>
          <a:prstGeom prst="rect">
            <a:avLst/>
          </a:prstGeom>
        </p:spPr>
        <p:txBody>
          <a:bodyPr vert="horz" lIns="91440" tIns="45720" rIns="91440" bIns="45720" rtlCol="0">
            <a:noAutofit/>
          </a:bodyPr>
          <a:lstStyle/>
          <a:p>
            <a:pPr algn="just">
              <a:lnSpc>
                <a:spcPct val="90000"/>
              </a:lnSpc>
              <a:spcAft>
                <a:spcPts val="600"/>
              </a:spcAft>
            </a:pPr>
            <a:r>
              <a:rPr lang="en-US" dirty="0">
                <a:latin typeface="Helvetica" panose="020B0604020202020204" pitchFamily="34" charset="0"/>
                <a:cs typeface="Helvetica" panose="020B0604020202020204" pitchFamily="34" charset="0"/>
              </a:rPr>
              <a:t>Adversaries, including foreign intelligence services, often use representatives involved in business with U.S. companies to identify, assess, and approach potential recruitment targets.</a:t>
            </a:r>
          </a:p>
          <a:p>
            <a:pPr indent="-228600" algn="just">
              <a:lnSpc>
                <a:spcPct val="90000"/>
              </a:lnSpc>
              <a:spcAft>
                <a:spcPts val="600"/>
              </a:spcAft>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algn="just">
              <a:lnSpc>
                <a:spcPct val="90000"/>
              </a:lnSpc>
              <a:spcAft>
                <a:spcPts val="600"/>
              </a:spcAft>
            </a:pPr>
            <a:r>
              <a:rPr lang="en-US" dirty="0">
                <a:latin typeface="Helvetica" panose="020B0604020202020204" pitchFamily="34" charset="0"/>
                <a:cs typeface="Helvetica" panose="020B0604020202020204" pitchFamily="34" charset="0"/>
              </a:rPr>
              <a:t>Approaches are almost never made impulsively but are the result of detailed planning and thorough assessment of the target. By the time the target is asked to work for an intelligence service, the person is probably aware that a dubious relationship is developing.</a:t>
            </a:r>
          </a:p>
          <a:p>
            <a:pPr indent="-228600" algn="just">
              <a:lnSpc>
                <a:spcPct val="90000"/>
              </a:lnSpc>
              <a:spcAft>
                <a:spcPts val="600"/>
              </a:spcAft>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algn="just">
              <a:lnSpc>
                <a:spcPct val="90000"/>
              </a:lnSpc>
              <a:spcAft>
                <a:spcPts val="600"/>
              </a:spcAft>
            </a:pPr>
            <a:r>
              <a:rPr lang="en-US" dirty="0">
                <a:latin typeface="Helvetica" panose="020B0604020202020204" pitchFamily="34" charset="0"/>
                <a:cs typeface="Helvetica" panose="020B0604020202020204" pitchFamily="34" charset="0"/>
              </a:rPr>
              <a:t>Many of the basic methods used for gaining trust, extracting information, or developing more in-depth relationships or connections, begins with elicitation techniques and garnering trust.</a:t>
            </a:r>
          </a:p>
        </p:txBody>
      </p:sp>
      <p:sp>
        <p:nvSpPr>
          <p:cNvPr id="2" name="Footer Placeholder 6">
            <a:extLst>
              <a:ext uri="{FF2B5EF4-FFF2-40B4-BE49-F238E27FC236}">
                <a16:creationId xmlns:a16="http://schemas.microsoft.com/office/drawing/2014/main" id="{77D0D2C8-50D8-37B0-E5F8-4E52187E80A3}"/>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6" name="Picture 5" descr="A black and white logo&#10;&#10;Description automatically generated with low confidence">
            <a:extLst>
              <a:ext uri="{FF2B5EF4-FFF2-40B4-BE49-F238E27FC236}">
                <a16:creationId xmlns:a16="http://schemas.microsoft.com/office/drawing/2014/main" id="{6B3B1763-EEA4-86D3-C7E8-633CAED8A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80101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D656-2FB3-6B71-755D-FFAFD81061D3}"/>
              </a:ext>
            </a:extLst>
          </p:cNvPr>
          <p:cNvSpPr>
            <a:spLocks noGrp="1"/>
          </p:cNvSpPr>
          <p:nvPr>
            <p:ph type="title"/>
          </p:nvPr>
        </p:nvSpPr>
        <p:spPr>
          <a:xfrm>
            <a:off x="104911" y="190069"/>
            <a:ext cx="6632319" cy="672574"/>
          </a:xfrm>
        </p:spPr>
        <p:txBody>
          <a:bodyPr/>
          <a:lstStyle/>
          <a:p>
            <a:pPr algn="ctr">
              <a:spcAft>
                <a:spcPts val="600"/>
              </a:spcAft>
            </a:pPr>
            <a:r>
              <a:rPr lang="en-US" sz="3600" b="1" dirty="0">
                <a:solidFill>
                  <a:srgbClr val="302D2F"/>
                </a:solidFill>
                <a:latin typeface="Helvetica" panose="020B0604020202020204" pitchFamily="34" charset="0"/>
                <a:ea typeface="+mn-ea"/>
                <a:cs typeface="Helvetica" panose="020B0604020202020204" pitchFamily="34" charset="0"/>
              </a:rPr>
              <a:t>Personnel Security Program</a:t>
            </a:r>
          </a:p>
        </p:txBody>
      </p:sp>
      <p:sp>
        <p:nvSpPr>
          <p:cNvPr id="3" name="Content Placeholder 2">
            <a:extLst>
              <a:ext uri="{FF2B5EF4-FFF2-40B4-BE49-F238E27FC236}">
                <a16:creationId xmlns:a16="http://schemas.microsoft.com/office/drawing/2014/main" id="{A26EA0C2-5CAB-FF1B-280B-AD871F31C7D2}"/>
              </a:ext>
            </a:extLst>
          </p:cNvPr>
          <p:cNvSpPr>
            <a:spLocks noGrp="1"/>
          </p:cNvSpPr>
          <p:nvPr>
            <p:ph idx="1"/>
          </p:nvPr>
        </p:nvSpPr>
        <p:spPr>
          <a:xfrm>
            <a:off x="388189" y="862643"/>
            <a:ext cx="8160588" cy="5630231"/>
          </a:xfrm>
        </p:spPr>
        <p:txBody>
          <a:bodyPr>
            <a:normAutofit fontScale="92500" lnSpcReduction="10000"/>
          </a:bodyPr>
          <a:lstStyle/>
          <a:p>
            <a:pPr marL="0" indent="0" algn="just">
              <a:lnSpc>
                <a:spcPct val="100000"/>
              </a:lnSpc>
              <a:spcAft>
                <a:spcPts val="600"/>
              </a:spcAft>
              <a:buNone/>
            </a:pPr>
            <a:r>
              <a:rPr lang="en-US" sz="1900" dirty="0">
                <a:solidFill>
                  <a:srgbClr val="2E2B2D"/>
                </a:solidFill>
                <a:latin typeface="Helvetica" panose="020B0604020202020204" pitchFamily="34" charset="0"/>
                <a:cs typeface="Helvetica" panose="020B0604020202020204" pitchFamily="34" charset="0"/>
              </a:rPr>
              <a:t>This program provides security policies and procedures and establishes standards, criteria, and guidelines for personnel security determinations and overall program management responsibilities.</a:t>
            </a:r>
          </a:p>
          <a:p>
            <a:pPr marL="0" indent="0" algn="just">
              <a:lnSpc>
                <a:spcPct val="100000"/>
              </a:lnSpc>
              <a:spcAft>
                <a:spcPts val="600"/>
              </a:spcAft>
              <a:buNone/>
            </a:pPr>
            <a:r>
              <a:rPr lang="en-US" sz="1900" dirty="0">
                <a:solidFill>
                  <a:srgbClr val="2E2B2D"/>
                </a:solidFill>
                <a:latin typeface="Helvetica" panose="020B0604020202020204" pitchFamily="34" charset="0"/>
                <a:cs typeface="Helvetica" panose="020B0604020202020204" pitchFamily="34" charset="0"/>
              </a:rPr>
              <a:t>Whenever a DoD employee or contractor requires access to classified national security information (information that requires protection against unauthorized disclosure), the individual must be granted a security clearance eligibility at the proper level to access that information.  The security clearance process is a tool that helps make sure national security information is not given to people who cannot be trusted.</a:t>
            </a:r>
          </a:p>
          <a:p>
            <a:pPr marL="0" indent="0" algn="just">
              <a:lnSpc>
                <a:spcPct val="100000"/>
              </a:lnSpc>
              <a:spcAft>
                <a:spcPts val="600"/>
              </a:spcAft>
              <a:buNone/>
            </a:pPr>
            <a:r>
              <a:rPr lang="en-US" sz="1900" dirty="0">
                <a:solidFill>
                  <a:srgbClr val="2E2B2D"/>
                </a:solidFill>
                <a:latin typeface="Helvetica" panose="020B0604020202020204" pitchFamily="34" charset="0"/>
                <a:cs typeface="Helvetica" panose="020B0604020202020204" pitchFamily="34" charset="0"/>
              </a:rPr>
              <a:t>Within the Department of Defense (DoD), each position is categorized with respect to security sensitivity.  Categories include:</a:t>
            </a:r>
          </a:p>
          <a:p>
            <a:pPr algn="just">
              <a:buFont typeface="Wingdings" panose="05000000000000000000" pitchFamily="2" charset="2"/>
              <a:buChar char="v"/>
            </a:pPr>
            <a:r>
              <a:rPr lang="en-US" sz="1700" b="1" dirty="0">
                <a:latin typeface="Helvetica" panose="020B0604020202020204" pitchFamily="34" charset="0"/>
                <a:ea typeface="Cambria" panose="02040503050406030204" pitchFamily="18" charset="0"/>
                <a:cs typeface="Helvetica" panose="020B0604020202020204" pitchFamily="34" charset="0"/>
              </a:rPr>
              <a:t>Special-sensitive:</a:t>
            </a:r>
            <a:r>
              <a:rPr lang="en-US" sz="1700" dirty="0">
                <a:latin typeface="Helvetica" panose="020B0604020202020204" pitchFamily="34" charset="0"/>
                <a:ea typeface="Cambria" panose="02040503050406030204" pitchFamily="18" charset="0"/>
                <a:cs typeface="Helvetica" panose="020B0604020202020204" pitchFamily="34" charset="0"/>
              </a:rPr>
              <a:t> Position requires eligibility for access to Sensitive Compartmented Information (SCI)/Top Secret (TS) or Special Access Program (SAP) level information and has the potential for inestimable damage to National Security.</a:t>
            </a:r>
          </a:p>
          <a:p>
            <a:pPr algn="just">
              <a:buFont typeface="Wingdings" panose="05000000000000000000" pitchFamily="2" charset="2"/>
              <a:buChar char="v"/>
            </a:pPr>
            <a:r>
              <a:rPr lang="en-US" sz="1700" b="1" dirty="0">
                <a:latin typeface="Helvetica" panose="020B0604020202020204" pitchFamily="34" charset="0"/>
                <a:ea typeface="Cambria" panose="02040503050406030204" pitchFamily="18" charset="0"/>
                <a:cs typeface="Helvetica" panose="020B0604020202020204" pitchFamily="34" charset="0"/>
              </a:rPr>
              <a:t>Critical-sensitive:</a:t>
            </a:r>
            <a:r>
              <a:rPr lang="en-US" sz="1700" dirty="0">
                <a:latin typeface="Helvetica" panose="020B0604020202020204" pitchFamily="34" charset="0"/>
                <a:ea typeface="Cambria" panose="02040503050406030204" pitchFamily="18" charset="0"/>
                <a:cs typeface="Helvetica" panose="020B0604020202020204" pitchFamily="34" charset="0"/>
              </a:rPr>
              <a:t> Position requires eligibility for access to TS information and has the potential for exceptionally grave damage to National Security. </a:t>
            </a:r>
          </a:p>
          <a:p>
            <a:pPr algn="just">
              <a:buFont typeface="Wingdings" panose="05000000000000000000" pitchFamily="2" charset="2"/>
              <a:buChar char="v"/>
            </a:pPr>
            <a:r>
              <a:rPr lang="en-US" sz="1700" b="1" dirty="0">
                <a:latin typeface="Helvetica" panose="020B0604020202020204" pitchFamily="34" charset="0"/>
                <a:ea typeface="Cambria" panose="02040503050406030204" pitchFamily="18" charset="0"/>
                <a:cs typeface="Helvetica" panose="020B0604020202020204" pitchFamily="34" charset="0"/>
              </a:rPr>
              <a:t>Noncritical-sensitive:</a:t>
            </a:r>
            <a:r>
              <a:rPr lang="en-US" sz="1700" dirty="0">
                <a:latin typeface="Helvetica" panose="020B0604020202020204" pitchFamily="34" charset="0"/>
                <a:ea typeface="Cambria" panose="02040503050406030204" pitchFamily="18" charset="0"/>
                <a:cs typeface="Helvetica" panose="020B0604020202020204" pitchFamily="34" charset="0"/>
              </a:rPr>
              <a:t> Position requires eligibility for access to Secret or Confidential level information and has the potential for significant damage to National Security. </a:t>
            </a:r>
          </a:p>
          <a:p>
            <a:pPr algn="just">
              <a:buFont typeface="Wingdings" panose="05000000000000000000" pitchFamily="2" charset="2"/>
              <a:buChar char="v"/>
            </a:pPr>
            <a:r>
              <a:rPr lang="en-US" sz="1700" b="1" dirty="0">
                <a:latin typeface="Helvetica" panose="020B0604020202020204" pitchFamily="34" charset="0"/>
                <a:ea typeface="Cambria" panose="02040503050406030204" pitchFamily="18" charset="0"/>
                <a:cs typeface="Helvetica" panose="020B0604020202020204" pitchFamily="34" charset="0"/>
              </a:rPr>
              <a:t>Non-sensitive:</a:t>
            </a:r>
            <a:r>
              <a:rPr lang="en-US" sz="1700" dirty="0">
                <a:latin typeface="Helvetica" panose="020B0604020202020204" pitchFamily="34" charset="0"/>
                <a:ea typeface="Cambria" panose="02040503050406030204" pitchFamily="18" charset="0"/>
                <a:cs typeface="Helvetica" panose="020B0604020202020204" pitchFamily="34" charset="0"/>
              </a:rPr>
              <a:t> Position requires no clearance or other sensitive National Security duties. </a:t>
            </a:r>
          </a:p>
        </p:txBody>
      </p:sp>
      <p:pic>
        <p:nvPicPr>
          <p:cNvPr id="2050" name="Picture 2" descr="7 Tips for Implementing a Personnel Security Program">
            <a:extLst>
              <a:ext uri="{FF2B5EF4-FFF2-40B4-BE49-F238E27FC236}">
                <a16:creationId xmlns:a16="http://schemas.microsoft.com/office/drawing/2014/main" id="{05ECD7DA-F7FA-EC82-016D-E10D76F4F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822" y="2411226"/>
            <a:ext cx="3053321" cy="20355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6">
            <a:extLst>
              <a:ext uri="{FF2B5EF4-FFF2-40B4-BE49-F238E27FC236}">
                <a16:creationId xmlns:a16="http://schemas.microsoft.com/office/drawing/2014/main" id="{C204318C-F9D2-F5E5-3641-E97116525C6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6" name="Picture 5" descr="A black and white logo&#10;&#10;Description automatically generated with low confidence">
            <a:extLst>
              <a:ext uri="{FF2B5EF4-FFF2-40B4-BE49-F238E27FC236}">
                <a16:creationId xmlns:a16="http://schemas.microsoft.com/office/drawing/2014/main" id="{4FE732E0-D443-1656-9145-46E748DB2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197916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D656-2FB3-6B71-755D-FFAFD81061D3}"/>
              </a:ext>
            </a:extLst>
          </p:cNvPr>
          <p:cNvSpPr>
            <a:spLocks noGrp="1"/>
          </p:cNvSpPr>
          <p:nvPr>
            <p:ph type="title"/>
          </p:nvPr>
        </p:nvSpPr>
        <p:spPr>
          <a:xfrm>
            <a:off x="138025" y="101601"/>
            <a:ext cx="8626414" cy="545380"/>
          </a:xfrm>
        </p:spPr>
        <p:txBody>
          <a:bodyPr/>
          <a:lstStyle/>
          <a:p>
            <a:pPr>
              <a:spcAft>
                <a:spcPts val="600"/>
              </a:spcAft>
            </a:pPr>
            <a:r>
              <a:rPr lang="en-US" sz="3600" b="1" dirty="0">
                <a:solidFill>
                  <a:srgbClr val="302D2F"/>
                </a:solidFill>
                <a:latin typeface="Helvetica" panose="020B0604020202020204" pitchFamily="34" charset="0"/>
                <a:cs typeface="Helvetica" panose="020B0604020202020204" pitchFamily="34" charset="0"/>
              </a:rPr>
              <a:t>Personnel Security Clearance Process</a:t>
            </a:r>
          </a:p>
        </p:txBody>
      </p:sp>
      <p:sp>
        <p:nvSpPr>
          <p:cNvPr id="3" name="Content Placeholder 2">
            <a:extLst>
              <a:ext uri="{FF2B5EF4-FFF2-40B4-BE49-F238E27FC236}">
                <a16:creationId xmlns:a16="http://schemas.microsoft.com/office/drawing/2014/main" id="{A26EA0C2-5CAB-FF1B-280B-AD871F31C7D2}"/>
              </a:ext>
            </a:extLst>
          </p:cNvPr>
          <p:cNvSpPr>
            <a:spLocks noGrp="1"/>
          </p:cNvSpPr>
          <p:nvPr>
            <p:ph idx="1"/>
          </p:nvPr>
        </p:nvSpPr>
        <p:spPr>
          <a:xfrm>
            <a:off x="414070" y="819509"/>
            <a:ext cx="8626414" cy="5760855"/>
          </a:xfrm>
        </p:spPr>
        <p:txBody>
          <a:bodyPr>
            <a:normAutofit fontScale="85000" lnSpcReduction="20000"/>
          </a:bodyPr>
          <a:lstStyle/>
          <a:p>
            <a:pPr marL="0" indent="0" algn="just">
              <a:buNone/>
            </a:pPr>
            <a:r>
              <a:rPr lang="en-US" sz="2100" dirty="0">
                <a:latin typeface="Helvetica" panose="020B0604020202020204" pitchFamily="34" charset="0"/>
                <a:ea typeface="Cambria" panose="02040503050406030204" pitchFamily="18" charset="0"/>
                <a:cs typeface="Helvetica" panose="020B0604020202020204" pitchFamily="34" charset="0"/>
              </a:rPr>
              <a:t>The Personnel Security Clearance Process ensures members of the Armed Forces, DoD civilian employees, DoD contractor personnel, and other affiliated persons are granted access to classified information and/or assignment to a national security sensitive position consistent with the interests of national security. The Personnel Security Clearance Process includes Investigation, Adjudication, Periodic Reinvestigation, and Self-Reporting throughout the process. </a:t>
            </a:r>
          </a:p>
          <a:p>
            <a:pPr marL="0" indent="0" algn="just">
              <a:buNone/>
            </a:pPr>
            <a:endParaRPr lang="en-US" sz="2100" dirty="0">
              <a:latin typeface="Helvetica" panose="020B0604020202020204" pitchFamily="34" charset="0"/>
              <a:ea typeface="Cambria" panose="02040503050406030204" pitchFamily="18" charset="0"/>
              <a:cs typeface="Helvetica" panose="020B0604020202020204" pitchFamily="34" charset="0"/>
            </a:endParaRPr>
          </a:p>
          <a:p>
            <a:pPr marL="0" indent="0" algn="just">
              <a:buNone/>
            </a:pPr>
            <a:r>
              <a:rPr lang="en-US" sz="2100" b="1" dirty="0">
                <a:latin typeface="Helvetica" panose="020B0604020202020204" pitchFamily="34" charset="0"/>
                <a:ea typeface="Cambria" panose="02040503050406030204" pitchFamily="18" charset="0"/>
                <a:cs typeface="Helvetica" panose="020B0604020202020204" pitchFamily="34" charset="0"/>
              </a:rPr>
              <a:t>INVESTIGATIONS </a:t>
            </a:r>
          </a:p>
          <a:p>
            <a:pPr marL="0" indent="0" algn="just">
              <a:buNone/>
            </a:pPr>
            <a:r>
              <a:rPr lang="en-US" sz="2100" dirty="0">
                <a:latin typeface="Helvetica" panose="020B0604020202020204" pitchFamily="34" charset="0"/>
                <a:ea typeface="Cambria" panose="02040503050406030204" pitchFamily="18" charset="0"/>
                <a:cs typeface="Helvetica" panose="020B0604020202020204" pitchFamily="34" charset="0"/>
              </a:rPr>
              <a:t>The Revised Federal Investigative Standards (FIS), signed in 2012, establishes requirements for conducting Federal background investigations to determine eligibility and will be implemented using a phased approach. The revised FIS utilizes a new five-tiered investigative model. For the purposes of this course, we will only focus on Tier 3 and Tier 5 security background investigations, adjudications, periodic reinvestigations, and self-reporting.</a:t>
            </a:r>
          </a:p>
          <a:p>
            <a:pPr marL="0" indent="0" algn="just">
              <a:buNone/>
            </a:pPr>
            <a:r>
              <a:rPr lang="en-US" sz="2300" dirty="0">
                <a:latin typeface="Helvetica" panose="020B0604020202020204" pitchFamily="34" charset="0"/>
                <a:ea typeface="Cambria" panose="02040503050406030204" pitchFamily="18" charset="0"/>
                <a:cs typeface="Helvetica" panose="020B0604020202020204" pitchFamily="34" charset="0"/>
              </a:rPr>
              <a:t> </a:t>
            </a:r>
          </a:p>
          <a:p>
            <a:pPr marL="0" indent="0" algn="just">
              <a:buNone/>
            </a:pPr>
            <a:r>
              <a:rPr lang="en-US" sz="2100" dirty="0">
                <a:latin typeface="Helvetica" panose="020B0604020202020204" pitchFamily="34" charset="0"/>
                <a:ea typeface="Cambria" panose="02040503050406030204" pitchFamily="18" charset="0"/>
                <a:cs typeface="Helvetica" panose="020B0604020202020204" pitchFamily="34" charset="0"/>
              </a:rPr>
              <a:t>The FIS Tier 3 and Tier 5 security background investigations are conducted for national security positions to determine your eligibility for:  </a:t>
            </a:r>
          </a:p>
          <a:p>
            <a:pPr algn="just">
              <a:buFont typeface="Wingdings" panose="05000000000000000000" pitchFamily="2" charset="2"/>
              <a:buChar char="v"/>
            </a:pPr>
            <a:r>
              <a:rPr lang="en-US" sz="2300" dirty="0">
                <a:latin typeface="Helvetica" panose="020B0604020202020204" pitchFamily="34" charset="0"/>
                <a:ea typeface="Cambria" panose="02040503050406030204" pitchFamily="18" charset="0"/>
                <a:cs typeface="Helvetica" panose="020B0604020202020204" pitchFamily="34" charset="0"/>
              </a:rPr>
              <a:t>A</a:t>
            </a:r>
            <a:r>
              <a:rPr lang="en-US" sz="2100" dirty="0">
                <a:latin typeface="Helvetica" panose="020B0604020202020204" pitchFamily="34" charset="0"/>
                <a:ea typeface="Cambria" panose="02040503050406030204" pitchFamily="18" charset="0"/>
                <a:cs typeface="Helvetica" panose="020B0604020202020204" pitchFamily="34" charset="0"/>
              </a:rPr>
              <a:t>ccess to classified information </a:t>
            </a:r>
          </a:p>
          <a:p>
            <a:pPr algn="just">
              <a:buFont typeface="Wingdings" panose="05000000000000000000" pitchFamily="2" charset="2"/>
              <a:buChar char="v"/>
            </a:pPr>
            <a:r>
              <a:rPr lang="en-US" sz="2100" dirty="0">
                <a:latin typeface="Helvetica" panose="020B0604020202020204" pitchFamily="34" charset="0"/>
                <a:ea typeface="Cambria" panose="02040503050406030204" pitchFamily="18" charset="0"/>
                <a:cs typeface="Helvetica" panose="020B0604020202020204" pitchFamily="34" charset="0"/>
              </a:rPr>
              <a:t>Acceptance or retention in the Armed Forces</a:t>
            </a:r>
          </a:p>
          <a:p>
            <a:pPr algn="just">
              <a:buFont typeface="Wingdings" panose="05000000000000000000" pitchFamily="2" charset="2"/>
              <a:buChar char="v"/>
            </a:pPr>
            <a:r>
              <a:rPr lang="en-US" sz="2100" dirty="0">
                <a:latin typeface="Helvetica" panose="020B0604020202020204" pitchFamily="34" charset="0"/>
                <a:ea typeface="Cambria" panose="02040503050406030204" pitchFamily="18" charset="0"/>
                <a:cs typeface="Helvetica" panose="020B0604020202020204" pitchFamily="34" charset="0"/>
              </a:rPr>
              <a:t>Assignment to a designated national security sensitive position </a:t>
            </a:r>
          </a:p>
          <a:p>
            <a:pPr marL="457200" lvl="1" indent="0" algn="just">
              <a:buNone/>
            </a:pPr>
            <a:endParaRPr lang="en-US" sz="1900" dirty="0">
              <a:latin typeface="Helvetica" panose="020B0604020202020204" pitchFamily="34" charset="0"/>
              <a:ea typeface="Cambria" panose="02040503050406030204" pitchFamily="18" charset="0"/>
              <a:cs typeface="Helvetica" panose="020B0604020202020204" pitchFamily="34" charset="0"/>
            </a:endParaRPr>
          </a:p>
          <a:p>
            <a:pPr marL="0" indent="0" algn="just">
              <a:buNone/>
            </a:pPr>
            <a:r>
              <a:rPr lang="en-US" sz="2100" dirty="0">
                <a:latin typeface="Helvetica" panose="020B0604020202020204" pitchFamily="34" charset="0"/>
                <a:ea typeface="Cambria" panose="02040503050406030204" pitchFamily="18" charset="0"/>
                <a:cs typeface="Helvetica" panose="020B0604020202020204" pitchFamily="34" charset="0"/>
              </a:rPr>
              <a:t>Your refusal to complete security documentation may result in the revocation or denial of your eligibility. </a:t>
            </a:r>
          </a:p>
        </p:txBody>
      </p:sp>
      <p:pic>
        <p:nvPicPr>
          <p:cNvPr id="3074" name="Picture 2" descr="New High-Tech Security Clearance Agency on Drawing Board – MeriTalk">
            <a:extLst>
              <a:ext uri="{FF2B5EF4-FFF2-40B4-BE49-F238E27FC236}">
                <a16:creationId xmlns:a16="http://schemas.microsoft.com/office/drawing/2014/main" id="{26B9AAE6-7E42-AD12-5231-608EBDF08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71" y="2776072"/>
            <a:ext cx="2383340" cy="15888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6">
            <a:extLst>
              <a:ext uri="{FF2B5EF4-FFF2-40B4-BE49-F238E27FC236}">
                <a16:creationId xmlns:a16="http://schemas.microsoft.com/office/drawing/2014/main" id="{6A869AD8-893C-759C-2FA3-ABCB9849659A}"/>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5" name="Picture 4" descr="A black and white logo&#10;&#10;Description automatically generated with low confidence">
            <a:extLst>
              <a:ext uri="{FF2B5EF4-FFF2-40B4-BE49-F238E27FC236}">
                <a16:creationId xmlns:a16="http://schemas.microsoft.com/office/drawing/2014/main" id="{D1ED2423-88BD-9542-EC10-AC6591137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54298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D656-2FB3-6B71-755D-FFAFD81061D3}"/>
              </a:ext>
            </a:extLst>
          </p:cNvPr>
          <p:cNvSpPr>
            <a:spLocks noGrp="1"/>
          </p:cNvSpPr>
          <p:nvPr>
            <p:ph type="title"/>
          </p:nvPr>
        </p:nvSpPr>
        <p:spPr>
          <a:xfrm>
            <a:off x="160763" y="191955"/>
            <a:ext cx="8655434" cy="731070"/>
          </a:xfrm>
        </p:spPr>
        <p:txBody>
          <a:bodyPr/>
          <a:lstStyle/>
          <a:p>
            <a:pPr>
              <a:spcAft>
                <a:spcPts val="600"/>
              </a:spcAft>
            </a:pPr>
            <a:r>
              <a:rPr lang="en-US" sz="3600" b="1" dirty="0">
                <a:solidFill>
                  <a:srgbClr val="302D2F"/>
                </a:solidFill>
                <a:latin typeface="Helvetica" panose="020B0604020202020204" pitchFamily="34" charset="0"/>
                <a:cs typeface="Helvetica" panose="020B0604020202020204" pitchFamily="34" charset="0"/>
              </a:rPr>
              <a:t>Personnel Security Clearance Process</a:t>
            </a:r>
          </a:p>
        </p:txBody>
      </p:sp>
      <p:sp>
        <p:nvSpPr>
          <p:cNvPr id="3" name="Content Placeholder 2">
            <a:extLst>
              <a:ext uri="{FF2B5EF4-FFF2-40B4-BE49-F238E27FC236}">
                <a16:creationId xmlns:a16="http://schemas.microsoft.com/office/drawing/2014/main" id="{A26EA0C2-5CAB-FF1B-280B-AD871F31C7D2}"/>
              </a:ext>
            </a:extLst>
          </p:cNvPr>
          <p:cNvSpPr>
            <a:spLocks noGrp="1"/>
          </p:cNvSpPr>
          <p:nvPr>
            <p:ph idx="1"/>
          </p:nvPr>
        </p:nvSpPr>
        <p:spPr>
          <a:xfrm>
            <a:off x="254867" y="1010514"/>
            <a:ext cx="7864241" cy="5108848"/>
          </a:xfrm>
        </p:spPr>
        <p:txBody>
          <a:bodyPr>
            <a:normAutofit/>
          </a:bodyPr>
          <a:lstStyle/>
          <a:p>
            <a:pPr marL="0" indent="0" algn="just">
              <a:lnSpc>
                <a:spcPct val="70000"/>
              </a:lnSpc>
              <a:buNone/>
            </a:pPr>
            <a:r>
              <a:rPr lang="en-US" sz="1800" b="1" dirty="0">
                <a:latin typeface="Helvetica" panose="020B0604020202020204" pitchFamily="34" charset="0"/>
                <a:ea typeface="Cambria" panose="02040503050406030204" pitchFamily="18" charset="0"/>
                <a:cs typeface="Helvetica" panose="020B0604020202020204" pitchFamily="34" charset="0"/>
              </a:rPr>
              <a:t>ADJUDICATIONS</a:t>
            </a:r>
          </a:p>
          <a:p>
            <a:pPr marL="0" indent="0" algn="just">
              <a:buNone/>
            </a:pPr>
            <a:r>
              <a:rPr lang="en-US" sz="1800" dirty="0">
                <a:latin typeface="Helvetica" panose="020B0604020202020204" pitchFamily="34" charset="0"/>
                <a:ea typeface="Cambria" panose="02040503050406030204" pitchFamily="18" charset="0"/>
                <a:cs typeface="Helvetica" panose="020B0604020202020204" pitchFamily="34" charset="0"/>
              </a:rPr>
              <a:t>After the investigation is completed, the case is sent to Adjudications to assess the probability of future behavior that could have an adverse effect on National Security. The DCSA Consolidated Adjudication Services (CAS) is the primary authority for making security clearance eligibility determinations for DoD Personnel. Each case is weighed on its own merits utilizing the whole person concept, which looks at all available and reliable information about an individual’s past and present prior to reaching an adjudicative determination </a:t>
            </a:r>
          </a:p>
          <a:p>
            <a:pPr marL="0" indent="0" algn="just">
              <a:buNone/>
            </a:pPr>
            <a:endParaRPr lang="en-US" sz="1800" dirty="0">
              <a:latin typeface="Helvetica" panose="020B0604020202020204" pitchFamily="34" charset="0"/>
              <a:ea typeface="Cambria" panose="02040503050406030204" pitchFamily="18" charset="0"/>
              <a:cs typeface="Helvetica" panose="020B0604020202020204" pitchFamily="34" charset="0"/>
            </a:endParaRPr>
          </a:p>
          <a:p>
            <a:pPr marL="0" indent="0" algn="just">
              <a:lnSpc>
                <a:spcPct val="70000"/>
              </a:lnSpc>
              <a:buNone/>
            </a:pPr>
            <a:r>
              <a:rPr lang="en-US" sz="1800" b="1" dirty="0">
                <a:latin typeface="Helvetica" panose="020B0604020202020204" pitchFamily="34" charset="0"/>
                <a:ea typeface="Cambria" panose="02040503050406030204" pitchFamily="18" charset="0"/>
                <a:cs typeface="Helvetica" panose="020B0604020202020204" pitchFamily="34" charset="0"/>
              </a:rPr>
              <a:t>PERIODIC REINVESTIGATIONS</a:t>
            </a:r>
          </a:p>
          <a:p>
            <a:pPr marL="0" indent="0" algn="just">
              <a:buNone/>
            </a:pPr>
            <a:r>
              <a:rPr lang="en-US" sz="1800" dirty="0">
                <a:latin typeface="Helvetica" panose="020B0604020202020204" pitchFamily="34" charset="0"/>
                <a:ea typeface="Cambria" panose="02040503050406030204" pitchFamily="18" charset="0"/>
                <a:cs typeface="Helvetica" panose="020B0604020202020204" pitchFamily="34" charset="0"/>
              </a:rPr>
              <a:t>There are two types of periodic reinvestigations for national security clearances.  Individuals holding these security clearances are subject to a periodic reinvestigation every five years for continuous vetting.   </a:t>
            </a:r>
          </a:p>
          <a:p>
            <a:pPr algn="jus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Tier 3 R: Required for continued Secret and Confidential clearance eligibility. </a:t>
            </a:r>
          </a:p>
          <a:p>
            <a:pPr algn="jus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Tier 5 R: Required for continued TS or SCI clearance eligibility. </a:t>
            </a:r>
          </a:p>
        </p:txBody>
      </p:sp>
      <p:pic>
        <p:nvPicPr>
          <p:cNvPr id="4098" name="Picture 2" descr="5 Things to Know About Getting an Interim Security Clearance ...">
            <a:extLst>
              <a:ext uri="{FF2B5EF4-FFF2-40B4-BE49-F238E27FC236}">
                <a16:creationId xmlns:a16="http://schemas.microsoft.com/office/drawing/2014/main" id="{EEA7D970-D1EF-FC8C-2444-9472BF27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722" y="2607003"/>
            <a:ext cx="3693411" cy="235318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6">
            <a:extLst>
              <a:ext uri="{FF2B5EF4-FFF2-40B4-BE49-F238E27FC236}">
                <a16:creationId xmlns:a16="http://schemas.microsoft.com/office/drawing/2014/main" id="{9DB664F8-2425-2887-E4D5-76DA065D5048}"/>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5" name="Picture 4" descr="A black and white logo&#10;&#10;Description automatically generated with low confidence">
            <a:extLst>
              <a:ext uri="{FF2B5EF4-FFF2-40B4-BE49-F238E27FC236}">
                <a16:creationId xmlns:a16="http://schemas.microsoft.com/office/drawing/2014/main" id="{E13C7A60-EA1D-FEE9-6B37-211D5BF4B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173869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51893" y="223734"/>
            <a:ext cx="7214107" cy="48891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Defensive Security</a:t>
            </a:r>
          </a:p>
        </p:txBody>
      </p:sp>
      <p:sp>
        <p:nvSpPr>
          <p:cNvPr id="5" name="TextBox 4">
            <a:extLst>
              <a:ext uri="{FF2B5EF4-FFF2-40B4-BE49-F238E27FC236}">
                <a16:creationId xmlns:a16="http://schemas.microsoft.com/office/drawing/2014/main" id="{5EA80794-6782-46D8-B8BC-9FFBA703FFE0}"/>
              </a:ext>
            </a:extLst>
          </p:cNvPr>
          <p:cNvSpPr txBox="1"/>
          <p:nvPr/>
        </p:nvSpPr>
        <p:spPr>
          <a:xfrm>
            <a:off x="417996" y="1483383"/>
            <a:ext cx="6654430" cy="4227304"/>
          </a:xfrm>
          <a:prstGeom prst="rect">
            <a:avLst/>
          </a:prstGeom>
        </p:spPr>
        <p:txBody>
          <a:bodyPr vert="horz" lIns="91440" tIns="45720" rIns="91440" bIns="45720" rtlCol="0" anchor="t">
            <a:noAutofit/>
          </a:bodyPr>
          <a:lstStyle/>
          <a:p>
            <a:pPr algn="just">
              <a:lnSpc>
                <a:spcPct val="90000"/>
              </a:lnSpc>
              <a:spcAft>
                <a:spcPts val="600"/>
              </a:spcAft>
            </a:pPr>
            <a:r>
              <a:rPr lang="en-US" b="1" dirty="0">
                <a:latin typeface="Helvetica" panose="020B0604020202020204" pitchFamily="34" charset="0"/>
                <a:ea typeface="Cambria" panose="02040503050406030204" pitchFamily="18" charset="0"/>
                <a:cs typeface="Helvetica" panose="020B0604020202020204" pitchFamily="34" charset="0"/>
              </a:rPr>
              <a:t>Practice good Operations Security</a:t>
            </a:r>
          </a:p>
          <a:p>
            <a:pPr algn="just">
              <a:lnSpc>
                <a:spcPct val="90000"/>
              </a:lnSpc>
              <a:spcAft>
                <a:spcPts val="600"/>
              </a:spcAft>
            </a:pPr>
            <a:endParaRPr lang="en-US" sz="800" b="1" dirty="0">
              <a:latin typeface="Helvetica" panose="020B0604020202020204" pitchFamily="34" charset="0"/>
              <a:ea typeface="Cambria" panose="02040503050406030204" pitchFamily="18" charset="0"/>
              <a:cs typeface="Helvetica" panose="020B0604020202020204" pitchFamily="34" charset="0"/>
            </a:endParaRP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Don’t leave sensitive documents or equipment unattended in cars, hotel rooms, or hotel safes.</a:t>
            </a: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Keep unwanted material secured until it can be properly disposed.</a:t>
            </a: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Burn or shred paper and discs or other media.</a:t>
            </a: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Don’t openly discuss travel plans or itineraries.</a:t>
            </a:r>
          </a:p>
          <a:p>
            <a:pPr marL="285750" indent="-228600" algn="just">
              <a:lnSpc>
                <a:spcPct val="90000"/>
              </a:lnSpc>
              <a:spcAft>
                <a:spcPts val="600"/>
              </a:spcAft>
              <a:buFont typeface="Arial" panose="020B0604020202020204" pitchFamily="34" charset="0"/>
              <a:buChar char="•"/>
            </a:pPr>
            <a:endParaRPr lang="en-US" dirty="0">
              <a:latin typeface="Helvetica" panose="020B0604020202020204" pitchFamily="34" charset="0"/>
              <a:ea typeface="Cambria" panose="02040503050406030204" pitchFamily="18" charset="0"/>
              <a:cs typeface="Helvetica" panose="020B0604020202020204" pitchFamily="34" charset="0"/>
            </a:endParaRPr>
          </a:p>
          <a:p>
            <a:pPr algn="just">
              <a:lnSpc>
                <a:spcPct val="90000"/>
              </a:lnSpc>
              <a:spcAft>
                <a:spcPts val="600"/>
              </a:spcAft>
            </a:pPr>
            <a:r>
              <a:rPr lang="en-US" b="1" dirty="0">
                <a:latin typeface="Helvetica" panose="020B0604020202020204" pitchFamily="34" charset="0"/>
                <a:ea typeface="Cambria" panose="02040503050406030204" pitchFamily="18" charset="0"/>
                <a:cs typeface="Helvetica" panose="020B0604020202020204" pitchFamily="34" charset="0"/>
              </a:rPr>
              <a:t>Practice good Communications Security</a:t>
            </a:r>
          </a:p>
          <a:p>
            <a:pPr algn="just">
              <a:lnSpc>
                <a:spcPct val="90000"/>
              </a:lnSpc>
              <a:spcAft>
                <a:spcPts val="600"/>
              </a:spcAft>
            </a:pPr>
            <a:endParaRPr lang="en-US" sz="800" b="1" dirty="0">
              <a:latin typeface="Helvetica" panose="020B0604020202020204" pitchFamily="34" charset="0"/>
              <a:ea typeface="Cambria" panose="02040503050406030204" pitchFamily="18" charset="0"/>
              <a:cs typeface="Helvetica" panose="020B0604020202020204" pitchFamily="34" charset="0"/>
            </a:endParaRP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Don’t use personal/commercial phones to discuss sensitive information.</a:t>
            </a: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Take batteries out of cells phone before holding sensitive discussions.</a:t>
            </a:r>
          </a:p>
          <a:p>
            <a:pPr marL="342900" indent="-285750" algn="just">
              <a:lnSpc>
                <a:spcPct val="90000"/>
              </a:lnSpc>
              <a:spcAft>
                <a:spcPts val="600"/>
              </a:spcAft>
              <a:buFont typeface="Wingdings" panose="05000000000000000000" pitchFamily="2" charset="2"/>
              <a:buChar char="v"/>
            </a:pPr>
            <a:r>
              <a:rPr lang="en-US" sz="1600" dirty="0">
                <a:latin typeface="Helvetica" panose="020B0604020202020204" pitchFamily="34" charset="0"/>
                <a:ea typeface="Cambria" panose="02040503050406030204" pitchFamily="18" charset="0"/>
                <a:cs typeface="Helvetica" panose="020B0604020202020204" pitchFamily="34" charset="0"/>
              </a:rPr>
              <a:t>Be aware of who can hear you, especially in public areas.</a:t>
            </a:r>
          </a:p>
          <a:p>
            <a:pPr indent="-228600">
              <a:lnSpc>
                <a:spcPct val="90000"/>
              </a:lnSpc>
              <a:spcAft>
                <a:spcPts val="600"/>
              </a:spcAft>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pic>
        <p:nvPicPr>
          <p:cNvPr id="9" name="Picture 8" descr="A picture containing text, sign&#10;&#10;Description automatically generated">
            <a:extLst>
              <a:ext uri="{FF2B5EF4-FFF2-40B4-BE49-F238E27FC236}">
                <a16:creationId xmlns:a16="http://schemas.microsoft.com/office/drawing/2014/main" id="{25C60AF1-8558-40FC-AD84-330BF1109C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158"/>
          <a:stretch/>
        </p:blipFill>
        <p:spPr>
          <a:xfrm>
            <a:off x="7266000" y="712649"/>
            <a:ext cx="3926880" cy="5432677"/>
          </a:xfrm>
          <a:prstGeom prst="rect">
            <a:avLst/>
          </a:prstGeom>
        </p:spPr>
      </p:pic>
      <p:sp>
        <p:nvSpPr>
          <p:cNvPr id="2" name="Footer Placeholder 6">
            <a:extLst>
              <a:ext uri="{FF2B5EF4-FFF2-40B4-BE49-F238E27FC236}">
                <a16:creationId xmlns:a16="http://schemas.microsoft.com/office/drawing/2014/main" id="{E2A707BF-76FC-D251-3CC6-CA6833520FEA}"/>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3" name="Picture 2" descr="A black and white logo&#10;&#10;Description automatically generated with low confidence">
            <a:extLst>
              <a:ext uri="{FF2B5EF4-FFF2-40B4-BE49-F238E27FC236}">
                <a16:creationId xmlns:a16="http://schemas.microsoft.com/office/drawing/2014/main" id="{F91CA489-C2A6-820C-8E32-C714ABFBA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2920512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168A7-A2C6-41B4-A95A-F2844D120812}"/>
              </a:ext>
            </a:extLst>
          </p:cNvPr>
          <p:cNvSpPr txBox="1"/>
          <p:nvPr/>
        </p:nvSpPr>
        <p:spPr>
          <a:xfrm>
            <a:off x="185557" y="89296"/>
            <a:ext cx="7710488" cy="590931"/>
          </a:xfrm>
          <a:prstGeom prst="rect">
            <a:avLst/>
          </a:prstGeom>
          <a:noFill/>
        </p:spPr>
        <p:txBody>
          <a:bodyPr wrap="square" rtlCol="0">
            <a:spAutoFit/>
          </a:bodyPr>
          <a:lstStyle/>
          <a:p>
            <a:pPr>
              <a:lnSpc>
                <a:spcPct val="90000"/>
              </a:lnSpc>
              <a:spcBef>
                <a:spcPct val="0"/>
              </a:spcBef>
              <a:spcAft>
                <a:spcPts val="600"/>
              </a:spcAft>
            </a:pPr>
            <a:r>
              <a:rPr lang="en-US" sz="3600" b="1" dirty="0">
                <a:solidFill>
                  <a:srgbClr val="302D2F"/>
                </a:solidFill>
                <a:latin typeface="Helvetica" panose="020B0604020202020204" pitchFamily="34" charset="0"/>
                <a:ea typeface="+mj-ea"/>
                <a:cs typeface="Helvetica" panose="020B0604020202020204" pitchFamily="34" charset="0"/>
              </a:rPr>
              <a:t>Defensive Security</a:t>
            </a:r>
          </a:p>
        </p:txBody>
      </p:sp>
      <p:sp>
        <p:nvSpPr>
          <p:cNvPr id="6" name="TextBox 5">
            <a:extLst>
              <a:ext uri="{FF2B5EF4-FFF2-40B4-BE49-F238E27FC236}">
                <a16:creationId xmlns:a16="http://schemas.microsoft.com/office/drawing/2014/main" id="{09E62A11-C2E4-4FEC-84D6-7CF4738511F5}"/>
              </a:ext>
            </a:extLst>
          </p:cNvPr>
          <p:cNvSpPr txBox="1"/>
          <p:nvPr/>
        </p:nvSpPr>
        <p:spPr>
          <a:xfrm>
            <a:off x="4664611" y="1803939"/>
            <a:ext cx="7052936" cy="3311676"/>
          </a:xfrm>
          <a:prstGeom prst="rect">
            <a:avLst/>
          </a:prstGeom>
          <a:noFill/>
        </p:spPr>
        <p:txBody>
          <a:bodyPr wrap="square" rtlCol="0">
            <a:spAutoFit/>
          </a:bodyPr>
          <a:lstStyle/>
          <a:p>
            <a:pPr algn="just">
              <a:lnSpc>
                <a:spcPct val="90000"/>
              </a:lnSpc>
              <a:spcAft>
                <a:spcPts val="600"/>
              </a:spcAft>
            </a:pPr>
            <a:r>
              <a:rPr lang="en-US" b="1" dirty="0">
                <a:latin typeface="Helvetica" panose="020B0604020202020204" pitchFamily="34" charset="0"/>
                <a:cs typeface="Helvetica" panose="020B0604020202020204" pitchFamily="34" charset="0"/>
              </a:rPr>
              <a:t>Monitor your activities on Social Media</a:t>
            </a:r>
          </a:p>
          <a:p>
            <a:pPr algn="just"/>
            <a:endParaRPr lang="en-US" sz="8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Understand that media sites are being monitored.</a:t>
            </a: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Even innocent comments can become harmful when combined with other pieces of information.</a:t>
            </a: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Be aware of what friends and family list on their own personal pages.</a:t>
            </a:r>
          </a:p>
          <a:p>
            <a:pPr marL="285750" indent="-285750" algn="just">
              <a:buFont typeface="Wingdings" panose="05000000000000000000" pitchFamily="2" charset="2"/>
              <a:buChar char="ü"/>
            </a:pPr>
            <a:endParaRPr lang="en-US" dirty="0">
              <a:latin typeface="Helvetica" panose="020B0604020202020204" pitchFamily="34" charset="0"/>
              <a:cs typeface="Helvetica" panose="020B0604020202020204" pitchFamily="34" charset="0"/>
            </a:endParaRPr>
          </a:p>
          <a:p>
            <a:pPr algn="just"/>
            <a:r>
              <a:rPr lang="en-US" b="1" dirty="0">
                <a:latin typeface="Helvetica" panose="020B0604020202020204" pitchFamily="34" charset="0"/>
                <a:cs typeface="Helvetica" panose="020B0604020202020204" pitchFamily="34" charset="0"/>
              </a:rPr>
              <a:t>Understand the technology that you use</a:t>
            </a:r>
          </a:p>
          <a:p>
            <a:pPr algn="just"/>
            <a:endParaRPr lang="en-US" sz="800" b="1"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Take the time to learn and keep up to date on potential security risks.</a:t>
            </a:r>
          </a:p>
          <a:p>
            <a:pPr marL="285750" indent="-285750" algn="just">
              <a:buFont typeface="Wingdings" panose="05000000000000000000" pitchFamily="2" charset="2"/>
              <a:buChar char="v"/>
            </a:pPr>
            <a:r>
              <a:rPr lang="en-US" sz="1600" dirty="0">
                <a:latin typeface="Helvetica" panose="020B0604020202020204" pitchFamily="34" charset="0"/>
                <a:cs typeface="Helvetica" panose="020B0604020202020204" pitchFamily="34" charset="0"/>
              </a:rPr>
              <a:t>Research the capabilities and risks presented by the various equipment that you use; such as cell phones, printers, cameras, and any other technology-driven tools. </a:t>
            </a:r>
          </a:p>
        </p:txBody>
      </p:sp>
      <p:pic>
        <p:nvPicPr>
          <p:cNvPr id="3" name="Picture 2" descr="Text&#10;&#10;Description automatically generated">
            <a:extLst>
              <a:ext uri="{FF2B5EF4-FFF2-40B4-BE49-F238E27FC236}">
                <a16:creationId xmlns:a16="http://schemas.microsoft.com/office/drawing/2014/main" id="{F3036D9A-19A7-4312-A32B-42BB5F4B7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53" y="953972"/>
            <a:ext cx="3838755" cy="5538903"/>
          </a:xfrm>
          <a:prstGeom prst="rect">
            <a:avLst/>
          </a:prstGeom>
        </p:spPr>
      </p:pic>
      <p:sp>
        <p:nvSpPr>
          <p:cNvPr id="2" name="Footer Placeholder 6">
            <a:extLst>
              <a:ext uri="{FF2B5EF4-FFF2-40B4-BE49-F238E27FC236}">
                <a16:creationId xmlns:a16="http://schemas.microsoft.com/office/drawing/2014/main" id="{8A306F15-CA40-16DD-F416-2D89BB625479}"/>
              </a:ext>
            </a:extLst>
          </p:cNvPr>
          <p:cNvSpPr>
            <a:spLocks noGrp="1"/>
          </p:cNvSpPr>
          <p:nvPr/>
        </p:nvSpPr>
        <p:spPr>
          <a:xfrm>
            <a:off x="4505739" y="6492875"/>
            <a:ext cx="318052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Helvetica" panose="020B0604020202020204" pitchFamily="34" charset="0"/>
                <a:cs typeface="Helvetica" panose="020B0604020202020204" pitchFamily="34" charset="0"/>
              </a:rPr>
              <a:t>	| (407) 735-2067 | www.hatalom.com</a:t>
            </a:r>
          </a:p>
        </p:txBody>
      </p:sp>
      <p:pic>
        <p:nvPicPr>
          <p:cNvPr id="5" name="Picture 4" descr="A black and white logo&#10;&#10;Description automatically generated with low confidence">
            <a:extLst>
              <a:ext uri="{FF2B5EF4-FFF2-40B4-BE49-F238E27FC236}">
                <a16:creationId xmlns:a16="http://schemas.microsoft.com/office/drawing/2014/main" id="{518D038D-ED9E-0ACC-B7A3-3A717D51D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61" y="6580364"/>
            <a:ext cx="760585" cy="190146"/>
          </a:xfrm>
          <a:prstGeom prst="rect">
            <a:avLst/>
          </a:prstGeom>
        </p:spPr>
      </p:pic>
    </p:spTree>
    <p:extLst>
      <p:ext uri="{BB962C8B-B14F-4D97-AF65-F5344CB8AC3E}">
        <p14:creationId xmlns:p14="http://schemas.microsoft.com/office/powerpoint/2010/main" val="28555712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CD00805BDCD4A841AC5333BB6808E" ma:contentTypeVersion="11" ma:contentTypeDescription="Create a new document." ma:contentTypeScope="" ma:versionID="08a0ffa2bf50a98529e527f684aa845a">
  <xsd:schema xmlns:xsd="http://www.w3.org/2001/XMLSchema" xmlns:xs="http://www.w3.org/2001/XMLSchema" xmlns:p="http://schemas.microsoft.com/office/2006/metadata/properties" xmlns:ns2="f8410a81-671f-4366-b0fc-43a068137d0a" xmlns:ns3="fd71b996-551a-4358-9183-354162d2e6b8" targetNamespace="http://schemas.microsoft.com/office/2006/metadata/properties" ma:root="true" ma:fieldsID="497bf544bec788f84e880ce1ec0a7c24" ns2:_="" ns3:_="">
    <xsd:import namespace="f8410a81-671f-4366-b0fc-43a068137d0a"/>
    <xsd:import namespace="fd71b996-551a-4358-9183-354162d2e6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410a81-671f-4366-b0fc-43a068137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10ddd13-d4dc-4ea4-944b-96513f9b82f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1b996-551a-4358-9183-354162d2e6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7e6da2d-0f88-4014-b768-f8c1bfb56800}" ma:internalName="TaxCatchAll" ma:showField="CatchAllData" ma:web="fd71b996-551a-4358-9183-354162d2e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71b996-551a-4358-9183-354162d2e6b8" xsi:nil="true"/>
    <lcf76f155ced4ddcb4097134ff3c332f xmlns="f8410a81-671f-4366-b0fc-43a068137d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C02BCB-4B6F-4633-AFB4-E067A64FF0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410a81-671f-4366-b0fc-43a068137d0a"/>
    <ds:schemaRef ds:uri="fd71b996-551a-4358-9183-354162d2e6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6472C2-662D-4A3E-ADEB-3CF45BA7E797}">
  <ds:schemaRefs>
    <ds:schemaRef ds:uri="http://schemas.microsoft.com/sharepoint/v3/contenttype/forms"/>
  </ds:schemaRefs>
</ds:datastoreItem>
</file>

<file path=customXml/itemProps3.xml><?xml version="1.0" encoding="utf-8"?>
<ds:datastoreItem xmlns:ds="http://schemas.openxmlformats.org/officeDocument/2006/customXml" ds:itemID="{8D301138-E7D5-4A19-9301-42EB0BE569E3}">
  <ds:schemaRefs>
    <ds:schemaRef ds:uri="http://purl.org/dc/dcmitype/"/>
    <ds:schemaRef ds:uri="http://purl.org/dc/terms/"/>
    <ds:schemaRef ds:uri="http://schemas.microsoft.com/office/2006/metadata/properties"/>
    <ds:schemaRef ds:uri="http://purl.org/dc/elements/1.1/"/>
    <ds:schemaRef ds:uri="http://schemas.microsoft.com/office/infopath/2007/PartnerControls"/>
    <ds:schemaRef ds:uri="fd71b996-551a-4358-9183-354162d2e6b8"/>
    <ds:schemaRef ds:uri="http://schemas.microsoft.com/office/2006/documentManagement/types"/>
    <ds:schemaRef ds:uri="http://schemas.openxmlformats.org/package/2006/metadata/core-properties"/>
    <ds:schemaRef ds:uri="f8410a81-671f-4366-b0fc-43a068137d0a"/>
    <ds:schemaRef ds:uri="http://www.w3.org/XML/1998/namespace"/>
  </ds:schemaRefs>
</ds:datastoreItem>
</file>

<file path=docMetadata/LabelInfo.xml><?xml version="1.0" encoding="utf-8"?>
<clbl:labelList xmlns:clbl="http://schemas.microsoft.com/office/2020/mipLabelMetadata">
  <clbl:label id="{b32a5dec-6ccc-4232-ac1c-97981b89a3ec}" enabled="0" method="" siteId="{b32a5dec-6ccc-4232-ac1c-97981b89a3ec}" removed="1"/>
</clbl:labelList>
</file>

<file path=docProps/app.xml><?xml version="1.0" encoding="utf-8"?>
<Properties xmlns="http://schemas.openxmlformats.org/officeDocument/2006/extended-properties" xmlns:vt="http://schemas.openxmlformats.org/officeDocument/2006/docPropsVTypes">
  <Template/>
  <TotalTime>506</TotalTime>
  <Words>4922</Words>
  <Application>Microsoft Office PowerPoint</Application>
  <PresentationFormat>Widescreen</PresentationFormat>
  <Paragraphs>343</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vt:lpstr>
      <vt:lpstr>Helvetica</vt:lpstr>
      <vt:lpstr>Times New Roman</vt:lpstr>
      <vt:lpstr>Wingdings</vt:lpstr>
      <vt:lpstr>Office Theme</vt:lpstr>
      <vt:lpstr>PowerPoint Presentation</vt:lpstr>
      <vt:lpstr>PowerPoint Presentation</vt:lpstr>
      <vt:lpstr>PowerPoint Presentation</vt:lpstr>
      <vt:lpstr>PowerPoint Presentation</vt:lpstr>
      <vt:lpstr>Personnel Security Program</vt:lpstr>
      <vt:lpstr>Personnel Security Clearance Process</vt:lpstr>
      <vt:lpstr>Personnel Security Clearance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 Ekengren</dc:creator>
  <cp:lastModifiedBy>Elizabeth King</cp:lastModifiedBy>
  <cp:revision>7</cp:revision>
  <dcterms:created xsi:type="dcterms:W3CDTF">2023-01-06T16:09:54Z</dcterms:created>
  <dcterms:modified xsi:type="dcterms:W3CDTF">2024-02-02T20:36:24Z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0x010100CA7CD00805BDCD4A841AC5333BB6808E</vt:lpwstr>
  </property>
  <property fmtid="{D5CDD505-2E9C-101B-9397-08002B2CF9AE}" pid="3" name="MediaServiceImageTags">
    <vt:lpwstr/>
  </property>
  <property fmtid="{D5CDD505-2E9C-101B-9397-08002B2CF9AE}" pid="4" name="ArticulateGUID">
    <vt:lpwstr>39E66D54-D4F5-49FF-B2A4-A95DF0466EC4</vt:lpwstr>
  </property>
  <property fmtid="{D5CDD505-2E9C-101B-9397-08002B2CF9AE}" pid="5" name="ArticulatePath">
    <vt:lpwstr>HAT-0005-SEC-TRN_AnnualSecurityTraining_RevB</vt:lpwstr>
  </property>
</Properties>
</file>